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 id="2147483696" r:id="rId4"/>
    <p:sldMasterId id="2147483708" r:id="rId5"/>
    <p:sldMasterId id="2147483720" r:id="rId6"/>
  </p:sldMasterIdLst>
  <p:notesMasterIdLst>
    <p:notesMasterId r:id="rId28"/>
  </p:notesMasterIdLst>
  <p:handoutMasterIdLst>
    <p:handoutMasterId r:id="rId29"/>
  </p:handoutMasterIdLst>
  <p:sldIdLst>
    <p:sldId id="324" r:id="rId7"/>
    <p:sldId id="304" r:id="rId8"/>
    <p:sldId id="322" r:id="rId9"/>
    <p:sldId id="302" r:id="rId10"/>
    <p:sldId id="343" r:id="rId11"/>
    <p:sldId id="344" r:id="rId12"/>
    <p:sldId id="345" r:id="rId13"/>
    <p:sldId id="346" r:id="rId14"/>
    <p:sldId id="342" r:id="rId15"/>
    <p:sldId id="308" r:id="rId16"/>
    <p:sldId id="309" r:id="rId17"/>
    <p:sldId id="310" r:id="rId18"/>
    <p:sldId id="315" r:id="rId19"/>
    <p:sldId id="339" r:id="rId20"/>
    <p:sldId id="321" r:id="rId21"/>
    <p:sldId id="338" r:id="rId22"/>
    <p:sldId id="318" r:id="rId23"/>
    <p:sldId id="319" r:id="rId24"/>
    <p:sldId id="291" r:id="rId25"/>
    <p:sldId id="292" r:id="rId26"/>
    <p:sldId id="298" r:id="rId27"/>
  </p:sldIdLst>
  <p:sldSz cx="12192000" cy="6858000"/>
  <p:notesSz cx="6805613" cy="9944100"/>
  <p:embeddedFontLst>
    <p:embeddedFont>
      <p:font typeface="Tahoma" panose="020B0604030504040204" pitchFamily="34" charset="0"/>
      <p:regular r:id="rId30"/>
      <p:bold r:id="rId31"/>
    </p:embeddedFont>
    <p:embeddedFont>
      <p:font typeface="Calibri Light" panose="020F0302020204030204" pitchFamily="34" charset="0"/>
      <p:regular r:id="rId32"/>
      <p:italic r:id="rId33"/>
    </p:embeddedFont>
    <p:embeddedFont>
      <p:font typeface="Roboto Slab" panose="020B0604020202020204" charset="0"/>
      <p:regular r:id="rId34"/>
      <p:bold r:id="rId35"/>
    </p:embeddedFont>
    <p:embeddedFont>
      <p:font typeface="PT Sans" panose="020B0604020202020204" charset="-52"/>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Матюшова Маргарита Михайловна" initials="МММ"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14" autoAdjust="0"/>
  </p:normalViewPr>
  <p:slideViewPr>
    <p:cSldViewPr snapToGrid="0">
      <p:cViewPr>
        <p:scale>
          <a:sx n="122" d="100"/>
          <a:sy n="122" d="100"/>
        </p:scale>
        <p:origin x="-13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AB7E6-ECF5-46EC-99F7-3389B1D95539}" type="doc">
      <dgm:prSet loTypeId="urn:microsoft.com/office/officeart/2005/8/layout/hProcess9" loCatId="process" qsTypeId="urn:microsoft.com/office/officeart/2005/8/quickstyle/3d1" qsCatId="3D" csTypeId="urn:microsoft.com/office/officeart/2005/8/colors/accent2_2" csCatId="accent2" phldr="1"/>
      <dgm:spPr/>
    </dgm:pt>
    <dgm:pt modelId="{B233120D-6E79-42FB-B5B6-E789C0B260F7}">
      <dgm:prSet phldrT="[Текст]"/>
      <dgm:spPr/>
      <dgm:t>
        <a:bodyPr/>
        <a:lstStyle/>
        <a:p>
          <a:r>
            <a:rPr lang="ru-RU" dirty="0" smtClean="0">
              <a:latin typeface="PT Sans" panose="020B0604020202020204" charset="-52"/>
            </a:rPr>
            <a:t>Заявка от производителя  инновационных материалов (минимальный перечень документов)</a:t>
          </a:r>
          <a:r>
            <a:rPr lang="ru-RU" baseline="0" dirty="0" smtClean="0">
              <a:latin typeface="PT Sans" panose="020B0604020202020204" charset="-52"/>
            </a:rPr>
            <a:t> </a:t>
          </a:r>
          <a:endParaRPr lang="ru-RU" dirty="0">
            <a:latin typeface="PT Sans" panose="020B0604020202020204" charset="-52"/>
          </a:endParaRPr>
        </a:p>
      </dgm:t>
    </dgm:pt>
    <dgm:pt modelId="{231E01E1-49AC-46EC-83AD-326BA02CA064}" type="parTrans" cxnId="{49C562A2-0933-43B9-A8E7-453E4C7E3788}">
      <dgm:prSet/>
      <dgm:spPr/>
      <dgm:t>
        <a:bodyPr/>
        <a:lstStyle/>
        <a:p>
          <a:endParaRPr lang="ru-RU"/>
        </a:p>
      </dgm:t>
    </dgm:pt>
    <dgm:pt modelId="{7A173A43-46DE-4824-A1FE-49AEC30DC54F}" type="sibTrans" cxnId="{49C562A2-0933-43B9-A8E7-453E4C7E3788}">
      <dgm:prSet/>
      <dgm:spPr/>
      <dgm:t>
        <a:bodyPr/>
        <a:lstStyle/>
        <a:p>
          <a:endParaRPr lang="ru-RU"/>
        </a:p>
      </dgm:t>
    </dgm:pt>
    <dgm:pt modelId="{2A77931F-3998-4E3E-A3FF-433EC0A1BB3B}">
      <dgm:prSet phldrT="[Текст]"/>
      <dgm:spPr/>
      <dgm:t>
        <a:bodyPr/>
        <a:lstStyle/>
        <a:p>
          <a:r>
            <a:rPr lang="ru-RU" dirty="0" smtClean="0">
              <a:latin typeface="PT Sans" panose="020B0604020202020204" charset="-52"/>
            </a:rPr>
            <a:t>Принятие решений о целесообразности опытно-экспериментального внедрения предлагаемого материала или об отказе в его применении</a:t>
          </a:r>
          <a:endParaRPr lang="ru-RU" dirty="0">
            <a:latin typeface="PT Sans" panose="020B0604020202020204" charset="-52"/>
          </a:endParaRPr>
        </a:p>
      </dgm:t>
    </dgm:pt>
    <dgm:pt modelId="{343CC4A7-9D3D-4386-A88C-1CC6FA034998}" type="parTrans" cxnId="{465AF4A0-B487-4CC4-A23A-1D188595072E}">
      <dgm:prSet/>
      <dgm:spPr/>
      <dgm:t>
        <a:bodyPr/>
        <a:lstStyle/>
        <a:p>
          <a:endParaRPr lang="ru-RU"/>
        </a:p>
      </dgm:t>
    </dgm:pt>
    <dgm:pt modelId="{0EB4425B-3427-4563-BBF5-2603C6DF3A73}" type="sibTrans" cxnId="{465AF4A0-B487-4CC4-A23A-1D188595072E}">
      <dgm:prSet/>
      <dgm:spPr/>
      <dgm:t>
        <a:bodyPr/>
        <a:lstStyle/>
        <a:p>
          <a:endParaRPr lang="ru-RU"/>
        </a:p>
      </dgm:t>
    </dgm:pt>
    <dgm:pt modelId="{14483174-4FE6-42A8-8976-8C03E6565752}">
      <dgm:prSet phldrT="[Текст]"/>
      <dgm:spPr/>
      <dgm:t>
        <a:bodyPr/>
        <a:lstStyle/>
        <a:p>
          <a:r>
            <a:rPr lang="ru-RU" dirty="0" smtClean="0">
              <a:latin typeface="PT Sans" panose="020B0604020202020204" charset="-52"/>
            </a:rPr>
            <a:t>Рассмотрение предложений производителей с привлечением экспертов Технического совета                             Государственной компании «Автодор»</a:t>
          </a:r>
          <a:endParaRPr lang="ru-RU" dirty="0">
            <a:latin typeface="PT Sans" panose="020B0604020202020204" charset="-52"/>
          </a:endParaRPr>
        </a:p>
      </dgm:t>
    </dgm:pt>
    <dgm:pt modelId="{036E32B3-835D-45E4-9B91-99716C2995A8}" type="sibTrans" cxnId="{5DFEE944-6119-4B58-B0B7-83A1C8B298EA}">
      <dgm:prSet/>
      <dgm:spPr/>
      <dgm:t>
        <a:bodyPr/>
        <a:lstStyle/>
        <a:p>
          <a:endParaRPr lang="ru-RU"/>
        </a:p>
      </dgm:t>
    </dgm:pt>
    <dgm:pt modelId="{C88FFA6F-AE50-44A2-886E-F606FCEEF3D6}" type="parTrans" cxnId="{5DFEE944-6119-4B58-B0B7-83A1C8B298EA}">
      <dgm:prSet/>
      <dgm:spPr/>
      <dgm:t>
        <a:bodyPr/>
        <a:lstStyle/>
        <a:p>
          <a:endParaRPr lang="ru-RU"/>
        </a:p>
      </dgm:t>
    </dgm:pt>
    <dgm:pt modelId="{FA9FE23D-C7A4-49E1-8F7B-3289A2F35B40}" type="pres">
      <dgm:prSet presAssocID="{A4AAB7E6-ECF5-46EC-99F7-3389B1D95539}" presName="CompostProcess" presStyleCnt="0">
        <dgm:presLayoutVars>
          <dgm:dir/>
          <dgm:resizeHandles val="exact"/>
        </dgm:presLayoutVars>
      </dgm:prSet>
      <dgm:spPr/>
    </dgm:pt>
    <dgm:pt modelId="{8AB97397-228E-464C-B5D8-A907F36CF5F5}" type="pres">
      <dgm:prSet presAssocID="{A4AAB7E6-ECF5-46EC-99F7-3389B1D95539}" presName="arrow" presStyleLbl="bgShp" presStyleIdx="0" presStyleCnt="1" custLinFactNeighborX="-4291" custLinFactNeighborY="-571"/>
      <dgm:spPr/>
    </dgm:pt>
    <dgm:pt modelId="{1D7BFE39-8D12-4A67-8048-85DCA040E968}" type="pres">
      <dgm:prSet presAssocID="{A4AAB7E6-ECF5-46EC-99F7-3389B1D95539}" presName="linearProcess" presStyleCnt="0"/>
      <dgm:spPr/>
    </dgm:pt>
    <dgm:pt modelId="{E7D4FA83-CDF8-4AC1-8231-5C909C644A3B}" type="pres">
      <dgm:prSet presAssocID="{B233120D-6E79-42FB-B5B6-E789C0B260F7}" presName="textNode" presStyleLbl="node1" presStyleIdx="0" presStyleCnt="3" custLinFactNeighborX="-33705" custLinFactNeighborY="-1427">
        <dgm:presLayoutVars>
          <dgm:bulletEnabled val="1"/>
        </dgm:presLayoutVars>
      </dgm:prSet>
      <dgm:spPr/>
      <dgm:t>
        <a:bodyPr/>
        <a:lstStyle/>
        <a:p>
          <a:endParaRPr lang="ru-RU"/>
        </a:p>
      </dgm:t>
    </dgm:pt>
    <dgm:pt modelId="{EDFFA54C-31A6-451F-BF73-58BBF6EE7655}" type="pres">
      <dgm:prSet presAssocID="{7A173A43-46DE-4824-A1FE-49AEC30DC54F}" presName="sibTrans" presStyleCnt="0"/>
      <dgm:spPr/>
    </dgm:pt>
    <dgm:pt modelId="{2CF43EDE-CBEF-4E4C-904C-3B3B6F060577}" type="pres">
      <dgm:prSet presAssocID="{14483174-4FE6-42A8-8976-8C03E6565752}" presName="textNode" presStyleLbl="node1" presStyleIdx="1" presStyleCnt="3">
        <dgm:presLayoutVars>
          <dgm:bulletEnabled val="1"/>
        </dgm:presLayoutVars>
      </dgm:prSet>
      <dgm:spPr/>
      <dgm:t>
        <a:bodyPr/>
        <a:lstStyle/>
        <a:p>
          <a:endParaRPr lang="ru-RU"/>
        </a:p>
      </dgm:t>
    </dgm:pt>
    <dgm:pt modelId="{93F5A450-D1CE-4732-A4C8-01BA46C7B0A2}" type="pres">
      <dgm:prSet presAssocID="{036E32B3-835D-45E4-9B91-99716C2995A8}" presName="sibTrans" presStyleCnt="0"/>
      <dgm:spPr/>
    </dgm:pt>
    <dgm:pt modelId="{EC64F2E0-EC95-4474-AEA1-ACBAE6BBE4E4}" type="pres">
      <dgm:prSet presAssocID="{2A77931F-3998-4E3E-A3FF-433EC0A1BB3B}" presName="textNode" presStyleLbl="node1" presStyleIdx="2" presStyleCnt="3">
        <dgm:presLayoutVars>
          <dgm:bulletEnabled val="1"/>
        </dgm:presLayoutVars>
      </dgm:prSet>
      <dgm:spPr/>
      <dgm:t>
        <a:bodyPr/>
        <a:lstStyle/>
        <a:p>
          <a:endParaRPr lang="ru-RU"/>
        </a:p>
      </dgm:t>
    </dgm:pt>
  </dgm:ptLst>
  <dgm:cxnLst>
    <dgm:cxn modelId="{72CA244B-77A8-4CF8-A39F-0F29D096FCCD}" type="presOf" srcId="{B233120D-6E79-42FB-B5B6-E789C0B260F7}" destId="{E7D4FA83-CDF8-4AC1-8231-5C909C644A3B}" srcOrd="0" destOrd="0" presId="urn:microsoft.com/office/officeart/2005/8/layout/hProcess9"/>
    <dgm:cxn modelId="{5DFEE944-6119-4B58-B0B7-83A1C8B298EA}" srcId="{A4AAB7E6-ECF5-46EC-99F7-3389B1D95539}" destId="{14483174-4FE6-42A8-8976-8C03E6565752}" srcOrd="1" destOrd="0" parTransId="{C88FFA6F-AE50-44A2-886E-F606FCEEF3D6}" sibTransId="{036E32B3-835D-45E4-9B91-99716C2995A8}"/>
    <dgm:cxn modelId="{465AF4A0-B487-4CC4-A23A-1D188595072E}" srcId="{A4AAB7E6-ECF5-46EC-99F7-3389B1D95539}" destId="{2A77931F-3998-4E3E-A3FF-433EC0A1BB3B}" srcOrd="2" destOrd="0" parTransId="{343CC4A7-9D3D-4386-A88C-1CC6FA034998}" sibTransId="{0EB4425B-3427-4563-BBF5-2603C6DF3A73}"/>
    <dgm:cxn modelId="{0A6F4913-B4EE-4FA9-8D63-8DA3531B9443}" type="presOf" srcId="{14483174-4FE6-42A8-8976-8C03E6565752}" destId="{2CF43EDE-CBEF-4E4C-904C-3B3B6F060577}" srcOrd="0" destOrd="0" presId="urn:microsoft.com/office/officeart/2005/8/layout/hProcess9"/>
    <dgm:cxn modelId="{E892B728-D57E-4153-A234-C2A8D1BE589C}" type="presOf" srcId="{2A77931F-3998-4E3E-A3FF-433EC0A1BB3B}" destId="{EC64F2E0-EC95-4474-AEA1-ACBAE6BBE4E4}" srcOrd="0" destOrd="0" presId="urn:microsoft.com/office/officeart/2005/8/layout/hProcess9"/>
    <dgm:cxn modelId="{2AEF4514-4A7C-4E38-B5E5-B158EC05DF00}" type="presOf" srcId="{A4AAB7E6-ECF5-46EC-99F7-3389B1D95539}" destId="{FA9FE23D-C7A4-49E1-8F7B-3289A2F35B40}" srcOrd="0" destOrd="0" presId="urn:microsoft.com/office/officeart/2005/8/layout/hProcess9"/>
    <dgm:cxn modelId="{49C562A2-0933-43B9-A8E7-453E4C7E3788}" srcId="{A4AAB7E6-ECF5-46EC-99F7-3389B1D95539}" destId="{B233120D-6E79-42FB-B5B6-E789C0B260F7}" srcOrd="0" destOrd="0" parTransId="{231E01E1-49AC-46EC-83AD-326BA02CA064}" sibTransId="{7A173A43-46DE-4824-A1FE-49AEC30DC54F}"/>
    <dgm:cxn modelId="{D8138201-191E-45CE-AA60-690CB7930520}" type="presParOf" srcId="{FA9FE23D-C7A4-49E1-8F7B-3289A2F35B40}" destId="{8AB97397-228E-464C-B5D8-A907F36CF5F5}" srcOrd="0" destOrd="0" presId="urn:microsoft.com/office/officeart/2005/8/layout/hProcess9"/>
    <dgm:cxn modelId="{8E187D3C-054E-4F2B-84DA-60A4505134F0}" type="presParOf" srcId="{FA9FE23D-C7A4-49E1-8F7B-3289A2F35B40}" destId="{1D7BFE39-8D12-4A67-8048-85DCA040E968}" srcOrd="1" destOrd="0" presId="urn:microsoft.com/office/officeart/2005/8/layout/hProcess9"/>
    <dgm:cxn modelId="{F3F1EDC0-FCAA-4BD6-B6C1-070A7E8D66A2}" type="presParOf" srcId="{1D7BFE39-8D12-4A67-8048-85DCA040E968}" destId="{E7D4FA83-CDF8-4AC1-8231-5C909C644A3B}" srcOrd="0" destOrd="0" presId="urn:microsoft.com/office/officeart/2005/8/layout/hProcess9"/>
    <dgm:cxn modelId="{BA5197DE-8200-4FF0-A87A-73264EC3D838}" type="presParOf" srcId="{1D7BFE39-8D12-4A67-8048-85DCA040E968}" destId="{EDFFA54C-31A6-451F-BF73-58BBF6EE7655}" srcOrd="1" destOrd="0" presId="urn:microsoft.com/office/officeart/2005/8/layout/hProcess9"/>
    <dgm:cxn modelId="{75C6DC2D-4733-4E86-9617-1308474DAAE5}" type="presParOf" srcId="{1D7BFE39-8D12-4A67-8048-85DCA040E968}" destId="{2CF43EDE-CBEF-4E4C-904C-3B3B6F060577}" srcOrd="2" destOrd="0" presId="urn:microsoft.com/office/officeart/2005/8/layout/hProcess9"/>
    <dgm:cxn modelId="{3FCC2F52-6B1A-480F-A0B4-E7B509ED0525}" type="presParOf" srcId="{1D7BFE39-8D12-4A67-8048-85DCA040E968}" destId="{93F5A450-D1CE-4732-A4C8-01BA46C7B0A2}" srcOrd="3" destOrd="0" presId="urn:microsoft.com/office/officeart/2005/8/layout/hProcess9"/>
    <dgm:cxn modelId="{F6AFF4F4-AC8C-4891-BFA8-595957EAA822}" type="presParOf" srcId="{1D7BFE39-8D12-4A67-8048-85DCA040E968}" destId="{EC64F2E0-EC95-4474-AEA1-ACBAE6BBE4E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97397-228E-464C-B5D8-A907F36CF5F5}">
      <dsp:nvSpPr>
        <dsp:cNvPr id="0" name=""/>
        <dsp:cNvSpPr/>
      </dsp:nvSpPr>
      <dsp:spPr>
        <a:xfrm>
          <a:off x="456660" y="0"/>
          <a:ext cx="10075171" cy="2914295"/>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7D4FA83-CDF8-4AC1-8231-5C909C644A3B}">
      <dsp:nvSpPr>
        <dsp:cNvPr id="0" name=""/>
        <dsp:cNvSpPr/>
      </dsp:nvSpPr>
      <dsp:spPr>
        <a:xfrm>
          <a:off x="0" y="857653"/>
          <a:ext cx="3815230" cy="11657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PT Sans" panose="020B0604020202020204" charset="-52"/>
            </a:rPr>
            <a:t>Заявка от производителя  инновационных материалов (минимальный перечень документов)</a:t>
          </a:r>
          <a:r>
            <a:rPr lang="ru-RU" sz="1500" kern="1200" baseline="0" dirty="0" smtClean="0">
              <a:latin typeface="PT Sans" panose="020B0604020202020204" charset="-52"/>
            </a:rPr>
            <a:t> </a:t>
          </a:r>
          <a:endParaRPr lang="ru-RU" sz="1500" kern="1200" dirty="0">
            <a:latin typeface="PT Sans" panose="020B0604020202020204" charset="-52"/>
          </a:endParaRPr>
        </a:p>
      </dsp:txBody>
      <dsp:txXfrm>
        <a:off x="56906" y="914559"/>
        <a:ext cx="3701418" cy="1051906"/>
      </dsp:txXfrm>
    </dsp:sp>
    <dsp:sp modelId="{2CF43EDE-CBEF-4E4C-904C-3B3B6F060577}">
      <dsp:nvSpPr>
        <dsp:cNvPr id="0" name=""/>
        <dsp:cNvSpPr/>
      </dsp:nvSpPr>
      <dsp:spPr>
        <a:xfrm>
          <a:off x="4018956" y="874288"/>
          <a:ext cx="3815230" cy="11657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PT Sans" panose="020B0604020202020204" charset="-52"/>
            </a:rPr>
            <a:t>Рассмотрение предложений производителей с привлечением экспертов Технического совета                             Государственной компании «Автодор»</a:t>
          </a:r>
          <a:endParaRPr lang="ru-RU" sz="1500" kern="1200" dirty="0">
            <a:latin typeface="PT Sans" panose="020B0604020202020204" charset="-52"/>
          </a:endParaRPr>
        </a:p>
      </dsp:txBody>
      <dsp:txXfrm>
        <a:off x="4075862" y="931194"/>
        <a:ext cx="3701418" cy="1051906"/>
      </dsp:txXfrm>
    </dsp:sp>
    <dsp:sp modelId="{EC64F2E0-EC95-4474-AEA1-ACBAE6BBE4E4}">
      <dsp:nvSpPr>
        <dsp:cNvPr id="0" name=""/>
        <dsp:cNvSpPr/>
      </dsp:nvSpPr>
      <dsp:spPr>
        <a:xfrm>
          <a:off x="8025179" y="874288"/>
          <a:ext cx="3815230" cy="11657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PT Sans" panose="020B0604020202020204" charset="-52"/>
            </a:rPr>
            <a:t>Принятие решений о целесообразности опытно-экспериментального внедрения предлагаемого материала или об отказе в его применении</a:t>
          </a:r>
          <a:endParaRPr lang="ru-RU" sz="1500" kern="1200" dirty="0">
            <a:latin typeface="PT Sans" panose="020B0604020202020204" charset="-52"/>
          </a:endParaRPr>
        </a:p>
      </dsp:txBody>
      <dsp:txXfrm>
        <a:off x="8082085" y="931194"/>
        <a:ext cx="3701418" cy="1051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0"/>
            <a:ext cx="2949575" cy="496888"/>
          </a:xfrm>
          <a:prstGeom prst="rect">
            <a:avLst/>
          </a:prstGeom>
        </p:spPr>
        <p:txBody>
          <a:bodyPr vert="horz" lIns="91440" tIns="45720" rIns="91440" bIns="45720" rtlCol="0"/>
          <a:lstStyle>
            <a:lvl1pPr algn="r">
              <a:defRPr sz="1200"/>
            </a:lvl1pPr>
          </a:lstStyle>
          <a:p>
            <a:fld id="{5D43C61E-BFD5-44C7-9DCE-52370BBD817C}" type="datetimeFigureOut">
              <a:rPr lang="ru-RU" smtClean="0"/>
              <a:t>01.12.2015</a:t>
            </a:fld>
            <a:endParaRPr lang="ru-RU"/>
          </a:p>
        </p:txBody>
      </p:sp>
      <p:sp>
        <p:nvSpPr>
          <p:cNvPr id="4" name="Нижний колонтитул 3"/>
          <p:cNvSpPr>
            <a:spLocks noGrp="1"/>
          </p:cNvSpPr>
          <p:nvPr>
            <p:ph type="ftr" sz="quarter" idx="2"/>
          </p:nvPr>
        </p:nvSpPr>
        <p:spPr>
          <a:xfrm>
            <a:off x="1" y="9445625"/>
            <a:ext cx="2949575"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5625"/>
            <a:ext cx="2949575" cy="496888"/>
          </a:xfrm>
          <a:prstGeom prst="rect">
            <a:avLst/>
          </a:prstGeom>
        </p:spPr>
        <p:txBody>
          <a:bodyPr vert="horz" lIns="91440" tIns="45720" rIns="91440" bIns="45720" rtlCol="0" anchor="b"/>
          <a:lstStyle>
            <a:lvl1pPr algn="r">
              <a:defRPr sz="1200"/>
            </a:lvl1pPr>
          </a:lstStyle>
          <a:p>
            <a:fld id="{577D7547-CD3D-4D5E-B2A6-4764EE8F0E4D}" type="slidenum">
              <a:rPr lang="ru-RU" smtClean="0"/>
              <a:t>‹#›</a:t>
            </a:fld>
            <a:endParaRPr lang="ru-RU"/>
          </a:p>
        </p:txBody>
      </p:sp>
    </p:spTree>
    <p:extLst>
      <p:ext uri="{BB962C8B-B14F-4D97-AF65-F5344CB8AC3E}">
        <p14:creationId xmlns:p14="http://schemas.microsoft.com/office/powerpoint/2010/main" val="135821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9099" cy="49893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4939" y="1"/>
            <a:ext cx="2949099" cy="498933"/>
          </a:xfrm>
          <a:prstGeom prst="rect">
            <a:avLst/>
          </a:prstGeom>
        </p:spPr>
        <p:txBody>
          <a:bodyPr vert="horz" lIns="91440" tIns="45720" rIns="91440" bIns="45720" rtlCol="0"/>
          <a:lstStyle>
            <a:lvl1pPr algn="r">
              <a:defRPr sz="1200"/>
            </a:lvl1pPr>
          </a:lstStyle>
          <a:p>
            <a:fld id="{435AE6A5-72F1-4AC6-9B23-8539EB93E179}" type="datetimeFigureOut">
              <a:rPr lang="ru-RU" smtClean="0"/>
              <a:t>01.12.2015</a:t>
            </a:fld>
            <a:endParaRPr lang="ru-RU" dirty="0"/>
          </a:p>
        </p:txBody>
      </p:sp>
      <p:sp>
        <p:nvSpPr>
          <p:cNvPr id="4" name="Образ слайда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10A56BD7-B224-4220-BF3A-767CF636D2A9}" type="slidenum">
              <a:rPr lang="ru-RU" smtClean="0"/>
              <a:t>‹#›</a:t>
            </a:fld>
            <a:endParaRPr lang="ru-RU" dirty="0"/>
          </a:p>
        </p:txBody>
      </p:sp>
    </p:spTree>
    <p:extLst>
      <p:ext uri="{BB962C8B-B14F-4D97-AF65-F5344CB8AC3E}">
        <p14:creationId xmlns:p14="http://schemas.microsoft.com/office/powerpoint/2010/main" val="156779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0688" y="1243013"/>
            <a:ext cx="5964237" cy="33559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0A56BD7-B224-4220-BF3A-767CF636D2A9}" type="slidenum">
              <a:rPr lang="ru-RU" smtClean="0"/>
              <a:t>1</a:t>
            </a:fld>
            <a:endParaRPr lang="ru-RU" dirty="0"/>
          </a:p>
        </p:txBody>
      </p:sp>
    </p:spTree>
    <p:extLst>
      <p:ext uri="{BB962C8B-B14F-4D97-AF65-F5344CB8AC3E}">
        <p14:creationId xmlns:p14="http://schemas.microsoft.com/office/powerpoint/2010/main" val="75947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403199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94610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34948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4129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7410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8450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4682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3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01.12.2015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57644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01.12.2015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25087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01.12.2015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620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002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012388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9005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22937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29365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74465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243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46347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72560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3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01.12.2015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85041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01.12.2015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43062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01.12.2015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7327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t>01.12.2015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50905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29838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9274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68646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43713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07226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6231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93361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02456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3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01.12.2015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93307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01.12.2015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8223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t>01.12.2015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66714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01.12.2015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4304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53778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63805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97792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95885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02453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25051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71039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89141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3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01.12.2015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0259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3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t>01.12.2015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876618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01.12.2015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84412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01.12.2015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40027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810307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09943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24472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17443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93641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30360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440360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0000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t>01.12.2015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376899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01.12.2015</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24643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01.12.2015</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34918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01.12.2015</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6423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4996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01.12.2015</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2035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59442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520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t>01.12.2015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53870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t>01.12.2015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19915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t>01.12.2015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64840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19" y="635637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t>01.12.2015</a:t>
            </a:fld>
            <a:endParaRPr lang="ru-RU" dirty="0"/>
          </a:p>
        </p:txBody>
      </p:sp>
      <p:sp>
        <p:nvSpPr>
          <p:cNvPr id="5" name="Нижний колонтитул 4"/>
          <p:cNvSpPr>
            <a:spLocks noGrp="1"/>
          </p:cNvSpPr>
          <p:nvPr>
            <p:ph type="ftr" sz="quarter" idx="3"/>
          </p:nvPr>
        </p:nvSpPr>
        <p:spPr>
          <a:xfrm>
            <a:off x="4038600" y="63563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19" y="635637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t>‹#›</a:t>
            </a:fld>
            <a:endParaRPr lang="ru-RU" dirty="0"/>
          </a:p>
        </p:txBody>
      </p:sp>
    </p:spTree>
    <p:extLst>
      <p:ext uri="{BB962C8B-B14F-4D97-AF65-F5344CB8AC3E}">
        <p14:creationId xmlns:p14="http://schemas.microsoft.com/office/powerpoint/2010/main" val="217550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19" y="635637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19" y="635637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00231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19" y="635637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19" y="635637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2233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19" y="635637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19" y="635637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91148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19" y="635637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19" y="635637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62816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01.12.2015</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690266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hyperlink" Target="consultantplus://offline/ref=B76A593ABCDA62C0ABF911D8CEF2ACEA5221D2E5DDEB54ED42193FD5E24193D928EF461FA5343EB4pFr6I" TargetMode="Externa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3492" y="2881162"/>
            <a:ext cx="11901635" cy="1200329"/>
          </a:xfrm>
          <a:prstGeom prst="rect">
            <a:avLst/>
          </a:prstGeom>
          <a:noFill/>
        </p:spPr>
        <p:txBody>
          <a:bodyPr wrap="square" rtlCol="0">
            <a:spAutoFit/>
          </a:bodyPr>
          <a:lstStyle/>
          <a:p>
            <a:r>
              <a:rPr lang="ru-RU" sz="3600" b="1" dirty="0" smtClean="0">
                <a:solidFill>
                  <a:srgbClr val="E1561C"/>
                </a:solidFill>
                <a:latin typeface="Roboto Slab" pitchFamily="2" charset="0"/>
                <a:ea typeface="Roboto Slab" pitchFamily="2" charset="0"/>
                <a:cs typeface="Arial" panose="020B0604020202020204" pitchFamily="34" charset="0"/>
              </a:rPr>
              <a:t>Поддержка субъектов малого и среднего предпринимательства</a:t>
            </a:r>
          </a:p>
        </p:txBody>
      </p:sp>
    </p:spTree>
    <p:extLst>
      <p:ext uri="{BB962C8B-B14F-4D97-AF65-F5344CB8AC3E}">
        <p14:creationId xmlns:p14="http://schemas.microsoft.com/office/powerpoint/2010/main" val="48692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с одним вырезанным скругленным углом 15"/>
          <p:cNvSpPr/>
          <p:nvPr/>
        </p:nvSpPr>
        <p:spPr>
          <a:xfrm>
            <a:off x="8673408" y="1702776"/>
            <a:ext cx="3518595" cy="2441913"/>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solidFill>
                  <a:prstClr val="white"/>
                </a:solidFill>
              </a:rPr>
              <a:t>5. Ежегодное выделение </a:t>
            </a:r>
            <a:r>
              <a:rPr lang="ru-RU" sz="1600" b="1" dirty="0">
                <a:solidFill>
                  <a:prstClr val="white"/>
                </a:solidFill>
              </a:rPr>
              <a:t>в структуре закупок лотов на закупку инновационной продукции </a:t>
            </a:r>
            <a:r>
              <a:rPr lang="ru-RU" sz="1600" b="1" dirty="0">
                <a:solidFill>
                  <a:prstClr val="black"/>
                </a:solidFill>
              </a:rPr>
              <a:t>взамен традиционной в размере не менее 20 процентов от ежегодного объема закупок вида (типа</a:t>
            </a:r>
            <a:r>
              <a:rPr lang="ru-RU" sz="1600" b="1" dirty="0" smtClean="0">
                <a:solidFill>
                  <a:prstClr val="black"/>
                </a:solidFill>
              </a:rPr>
              <a:t>) стандартной </a:t>
            </a:r>
            <a:r>
              <a:rPr lang="ru-RU" sz="1600" b="1" dirty="0">
                <a:solidFill>
                  <a:prstClr val="black"/>
                </a:solidFill>
              </a:rPr>
              <a:t>продукции</a:t>
            </a:r>
          </a:p>
        </p:txBody>
      </p:sp>
      <p:sp>
        <p:nvSpPr>
          <p:cNvPr id="5" name="Прямоугольник 4"/>
          <p:cNvSpPr/>
          <p:nvPr/>
        </p:nvSpPr>
        <p:spPr>
          <a:xfrm>
            <a:off x="0" y="100116"/>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10</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65315" y="252486"/>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rPr>
              <a:t>Меры государственной поддержки МСП</a:t>
            </a:r>
          </a:p>
        </p:txBody>
      </p:sp>
      <p:sp>
        <p:nvSpPr>
          <p:cNvPr id="3" name="TextBox 2"/>
          <p:cNvSpPr txBox="1"/>
          <p:nvPr/>
        </p:nvSpPr>
        <p:spPr>
          <a:xfrm>
            <a:off x="65333" y="1056455"/>
            <a:ext cx="11937297" cy="646331"/>
          </a:xfrm>
          <a:prstGeom prst="rect">
            <a:avLst/>
          </a:prstGeom>
          <a:noFill/>
        </p:spPr>
        <p:txBody>
          <a:bodyPr wrap="square" rtlCol="0">
            <a:spAutoFit/>
          </a:bodyPr>
          <a:lstStyle/>
          <a:p>
            <a:r>
              <a:rPr lang="ru-RU" b="1" dirty="0" smtClean="0">
                <a:solidFill>
                  <a:srgbClr val="E1561C"/>
                </a:solidFill>
                <a:ea typeface="Tahoma" pitchFamily="34" charset="0"/>
                <a:cs typeface="Arial" panose="020B0604020202020204" pitchFamily="34" charset="0"/>
              </a:rPr>
              <a:t>Основные мероприятия «Дорожной карты» «Расширение доступа МСП к закупкам инфраструктурных монополий и компаний с государственным участием», направленные на поддержку МСП со стороны заказчиков:</a:t>
            </a:r>
            <a:endParaRPr lang="ru-RU" b="1" dirty="0">
              <a:solidFill>
                <a:srgbClr val="E1561C"/>
              </a:solidFill>
              <a:ea typeface="Tahoma" pitchFamily="34" charset="0"/>
              <a:cs typeface="Arial" panose="020B0604020202020204" pitchFamily="34" charset="0"/>
            </a:endParaRPr>
          </a:p>
        </p:txBody>
      </p:sp>
      <p:sp>
        <p:nvSpPr>
          <p:cNvPr id="14" name="Прямоугольник с одним вырезанным скругленным углом 13"/>
          <p:cNvSpPr/>
          <p:nvPr/>
        </p:nvSpPr>
        <p:spPr>
          <a:xfrm>
            <a:off x="7" y="1702776"/>
            <a:ext cx="3812723" cy="2441913"/>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solidFill>
                  <a:prstClr val="white"/>
                </a:solidFill>
              </a:rPr>
              <a:t> 1. Создание </a:t>
            </a:r>
            <a:r>
              <a:rPr lang="ru-RU" sz="1600" b="1" dirty="0">
                <a:solidFill>
                  <a:prstClr val="white"/>
                </a:solidFill>
              </a:rPr>
              <a:t>Совещательного органа заказчика</a:t>
            </a:r>
            <a:r>
              <a:rPr lang="ru-RU" sz="1600" b="1" dirty="0">
                <a:solidFill>
                  <a:prstClr val="black"/>
                </a:solidFill>
              </a:rPr>
              <a:t>, отвечающего за общественный аудит эффективности проводимых </a:t>
            </a:r>
            <a:r>
              <a:rPr lang="ru-RU" sz="1600" b="1" dirty="0" smtClean="0">
                <a:solidFill>
                  <a:prstClr val="black"/>
                </a:solidFill>
              </a:rPr>
              <a:t>закупок, в </a:t>
            </a:r>
            <a:r>
              <a:rPr lang="ru-RU" sz="1600" b="1" dirty="0">
                <a:solidFill>
                  <a:prstClr val="black"/>
                </a:solidFill>
              </a:rPr>
              <a:t>том числе на предмет использования передовых технологических решений</a:t>
            </a:r>
          </a:p>
        </p:txBody>
      </p:sp>
      <p:sp>
        <p:nvSpPr>
          <p:cNvPr id="15" name="Прямоугольник с одним вырезанным скругленным углом 14"/>
          <p:cNvSpPr/>
          <p:nvPr/>
        </p:nvSpPr>
        <p:spPr>
          <a:xfrm>
            <a:off x="19" y="4005263"/>
            <a:ext cx="3812721" cy="2221636"/>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600" dirty="0" smtClean="0">
                <a:solidFill>
                  <a:prstClr val="white"/>
                </a:solidFill>
              </a:rPr>
              <a:t>2. Создание </a:t>
            </a:r>
            <a:r>
              <a:rPr lang="ru-RU" sz="1600" dirty="0">
                <a:solidFill>
                  <a:prstClr val="white"/>
                </a:solidFill>
              </a:rPr>
              <a:t>системы "программ партнерства" заказчиков с субъектами </a:t>
            </a:r>
            <a:r>
              <a:rPr lang="ru-RU" sz="1600" dirty="0" smtClean="0">
                <a:solidFill>
                  <a:prstClr val="white"/>
                </a:solidFill>
              </a:rPr>
              <a:t>МСП</a:t>
            </a:r>
            <a:endParaRPr lang="ru-RU" sz="1600" dirty="0" smtClean="0">
              <a:solidFill>
                <a:prstClr val="black"/>
              </a:solidFill>
            </a:endParaRPr>
          </a:p>
          <a:p>
            <a:r>
              <a:rPr lang="ru-RU" sz="1600" dirty="0" smtClean="0">
                <a:solidFill>
                  <a:prstClr val="black"/>
                </a:solidFill>
              </a:rPr>
              <a:t>(</a:t>
            </a:r>
            <a:r>
              <a:rPr lang="ru-RU" sz="1600" dirty="0">
                <a:solidFill>
                  <a:prstClr val="black"/>
                </a:solidFill>
              </a:rPr>
              <a:t>о</a:t>
            </a:r>
            <a:r>
              <a:rPr lang="ru-RU" sz="1600" dirty="0" smtClean="0">
                <a:solidFill>
                  <a:prstClr val="black"/>
                </a:solidFill>
              </a:rPr>
              <a:t>пределение </a:t>
            </a:r>
            <a:r>
              <a:rPr lang="ru-RU" sz="1600" dirty="0">
                <a:solidFill>
                  <a:prstClr val="black"/>
                </a:solidFill>
              </a:rPr>
              <a:t>требований к порядку формирования пилотных программ партнерства заказчиков и </a:t>
            </a:r>
            <a:r>
              <a:rPr lang="ru-RU" sz="1600" dirty="0" smtClean="0">
                <a:solidFill>
                  <a:prstClr val="black"/>
                </a:solidFill>
              </a:rPr>
              <a:t>МСП,        </a:t>
            </a:r>
            <a:endParaRPr lang="ru-RU" sz="1600" dirty="0">
              <a:solidFill>
                <a:prstClr val="black"/>
              </a:solidFill>
            </a:endParaRPr>
          </a:p>
          <a:p>
            <a:r>
              <a:rPr lang="ru-RU" sz="1600" dirty="0" smtClean="0">
                <a:solidFill>
                  <a:prstClr val="black"/>
                </a:solidFill>
              </a:rPr>
              <a:t>ГК «Автодор» участвует в пилотной программе)</a:t>
            </a:r>
            <a:endParaRPr lang="ru-RU" sz="1600" dirty="0">
              <a:solidFill>
                <a:prstClr val="black"/>
              </a:solidFill>
            </a:endParaRPr>
          </a:p>
        </p:txBody>
      </p:sp>
      <p:sp>
        <p:nvSpPr>
          <p:cNvPr id="17" name="Прямоугольник с одним вырезанным скругленным углом 16"/>
          <p:cNvSpPr/>
          <p:nvPr/>
        </p:nvSpPr>
        <p:spPr>
          <a:xfrm>
            <a:off x="8673408" y="4005279"/>
            <a:ext cx="3518595" cy="2212681"/>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600" dirty="0" smtClean="0">
                <a:solidFill>
                  <a:prstClr val="white"/>
                </a:solidFill>
              </a:rPr>
              <a:t>6. Снятие </a:t>
            </a:r>
            <a:r>
              <a:rPr lang="ru-RU" sz="1600" dirty="0">
                <a:solidFill>
                  <a:prstClr val="white"/>
                </a:solidFill>
              </a:rPr>
              <a:t>финансовых барьеров для </a:t>
            </a:r>
            <a:r>
              <a:rPr lang="ru-RU" sz="1600" dirty="0" smtClean="0">
                <a:solidFill>
                  <a:prstClr val="white"/>
                </a:solidFill>
              </a:rPr>
              <a:t>МСП</a:t>
            </a:r>
            <a:r>
              <a:rPr lang="ru-RU" sz="1600" dirty="0" smtClean="0">
                <a:solidFill>
                  <a:prstClr val="black"/>
                </a:solidFill>
              </a:rPr>
              <a:t>: выбор </a:t>
            </a:r>
            <a:r>
              <a:rPr lang="ru-RU" sz="1600" dirty="0">
                <a:solidFill>
                  <a:prstClr val="black"/>
                </a:solidFill>
              </a:rPr>
              <a:t>условий обеспечения заявки между банковской гарантией и денежным обеспечением, возврат обеспечения заявок в срок не более 7 рабочих </a:t>
            </a:r>
            <a:r>
              <a:rPr lang="ru-RU" sz="1600" dirty="0" smtClean="0">
                <a:solidFill>
                  <a:prstClr val="black"/>
                </a:solidFill>
              </a:rPr>
              <a:t>дней, срок </a:t>
            </a:r>
            <a:r>
              <a:rPr lang="ru-RU" sz="1600" dirty="0">
                <a:solidFill>
                  <a:prstClr val="black"/>
                </a:solidFill>
              </a:rPr>
              <a:t>подписания договора - не более 20 рабочих </a:t>
            </a:r>
            <a:r>
              <a:rPr lang="ru-RU" sz="1600" dirty="0" smtClean="0">
                <a:solidFill>
                  <a:prstClr val="black"/>
                </a:solidFill>
              </a:rPr>
              <a:t>дней</a:t>
            </a:r>
            <a:endParaRPr lang="ru-RU" sz="1600" dirty="0">
              <a:solidFill>
                <a:prstClr val="black"/>
              </a:solidFill>
            </a:endParaRPr>
          </a:p>
        </p:txBody>
      </p:sp>
      <p:sp>
        <p:nvSpPr>
          <p:cNvPr id="13" name="Прямоугольник с одним вырезанным скругленным углом 12"/>
          <p:cNvSpPr/>
          <p:nvPr/>
        </p:nvSpPr>
        <p:spPr>
          <a:xfrm>
            <a:off x="3812725" y="1702776"/>
            <a:ext cx="4860683" cy="2441913"/>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600" b="1" dirty="0" smtClean="0">
                <a:solidFill>
                  <a:prstClr val="white"/>
                </a:solidFill>
              </a:rPr>
              <a:t>3. Упрощение для МСП процедур закупок у заказчиков</a:t>
            </a:r>
            <a:r>
              <a:rPr lang="ru-RU" sz="1600" b="1" dirty="0" smtClean="0">
                <a:solidFill>
                  <a:prstClr val="black"/>
                </a:solidFill>
              </a:rPr>
              <a:t> путем сокращения, упрощения и приведения к стандартизированным формам документации, необходимой для участия МСП в закупках заказчиков, увеличение доли закупок в электронной форме)</a:t>
            </a:r>
            <a:endParaRPr lang="ru-RU" sz="1600" b="1" dirty="0">
              <a:solidFill>
                <a:prstClr val="black"/>
              </a:solidFill>
            </a:endParaRPr>
          </a:p>
        </p:txBody>
      </p:sp>
      <p:sp>
        <p:nvSpPr>
          <p:cNvPr id="12" name="Прямоугольник с одним вырезанным скругленным углом 11"/>
          <p:cNvSpPr/>
          <p:nvPr/>
        </p:nvSpPr>
        <p:spPr>
          <a:xfrm>
            <a:off x="3812725" y="4005263"/>
            <a:ext cx="4860683" cy="2221636"/>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600" dirty="0" smtClean="0">
                <a:solidFill>
                  <a:prstClr val="white"/>
                </a:solidFill>
              </a:rPr>
              <a:t>4. </a:t>
            </a:r>
            <a:r>
              <a:rPr lang="ru-RU" sz="1600" dirty="0">
                <a:solidFill>
                  <a:prstClr val="white"/>
                </a:solidFill>
              </a:rPr>
              <a:t>У</a:t>
            </a:r>
            <a:r>
              <a:rPr lang="ru-RU" sz="1600" dirty="0" smtClean="0">
                <a:solidFill>
                  <a:prstClr val="white"/>
                </a:solidFill>
              </a:rPr>
              <a:t>тверждение заказчиками положения </a:t>
            </a:r>
            <a:r>
              <a:rPr lang="ru-RU" sz="1600" dirty="0">
                <a:solidFill>
                  <a:prstClr val="white"/>
                </a:solidFill>
              </a:rPr>
              <a:t>о порядке и правилах </a:t>
            </a:r>
            <a:r>
              <a:rPr lang="ru-RU" sz="1600" dirty="0" smtClean="0">
                <a:solidFill>
                  <a:prstClr val="white"/>
                </a:solidFill>
              </a:rPr>
              <a:t>внедрения инновационных </a:t>
            </a:r>
            <a:r>
              <a:rPr lang="ru-RU" sz="1600" dirty="0">
                <a:solidFill>
                  <a:prstClr val="white"/>
                </a:solidFill>
              </a:rPr>
              <a:t>решений</a:t>
            </a:r>
            <a:r>
              <a:rPr lang="ru-RU" sz="1600" dirty="0">
                <a:solidFill>
                  <a:prstClr val="black"/>
                </a:solidFill>
              </a:rPr>
              <a:t>, </a:t>
            </a:r>
            <a:r>
              <a:rPr lang="ru-RU" sz="1600" dirty="0" smtClean="0">
                <a:solidFill>
                  <a:prstClr val="black"/>
                </a:solidFill>
              </a:rPr>
              <a:t>содержащее </a:t>
            </a:r>
            <a:r>
              <a:rPr lang="ru-RU" sz="1600" dirty="0">
                <a:solidFill>
                  <a:prstClr val="black"/>
                </a:solidFill>
              </a:rPr>
              <a:t>последовательность </a:t>
            </a:r>
            <a:r>
              <a:rPr lang="ru-RU" sz="1600" dirty="0" smtClean="0">
                <a:solidFill>
                  <a:prstClr val="black"/>
                </a:solidFill>
              </a:rPr>
              <a:t>действий по </a:t>
            </a:r>
            <a:r>
              <a:rPr lang="ru-RU" sz="1600" dirty="0">
                <a:solidFill>
                  <a:prstClr val="black"/>
                </a:solidFill>
              </a:rPr>
              <a:t>внедрению </a:t>
            </a:r>
            <a:r>
              <a:rPr lang="ru-RU" sz="1600" dirty="0" smtClean="0">
                <a:solidFill>
                  <a:prstClr val="black"/>
                </a:solidFill>
              </a:rPr>
              <a:t>инновационных </a:t>
            </a:r>
            <a:r>
              <a:rPr lang="ru-RU" sz="1600" dirty="0">
                <a:solidFill>
                  <a:prstClr val="black"/>
                </a:solidFill>
              </a:rPr>
              <a:t>решений или предложений в деятельность заказчиков</a:t>
            </a:r>
          </a:p>
        </p:txBody>
      </p:sp>
    </p:spTree>
    <p:extLst>
      <p:ext uri="{BB962C8B-B14F-4D97-AF65-F5344CB8AC3E}">
        <p14:creationId xmlns:p14="http://schemas.microsoft.com/office/powerpoint/2010/main" val="351639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00116"/>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11</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65315" y="252486"/>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smtClean="0">
                <a:solidFill>
                  <a:prstClr val="black"/>
                </a:solidFill>
                <a:latin typeface="PT Sans" panose="020B0604020202020204" charset="-52"/>
              </a:rPr>
              <a:t>Меры государственной поддержки МСП</a:t>
            </a:r>
            <a:endParaRPr lang="ru-RU" sz="2400" b="1" dirty="0">
              <a:solidFill>
                <a:prstClr val="black"/>
              </a:solidFill>
              <a:latin typeface="PT Sans" panose="020B0604020202020204" charset="-52"/>
            </a:endParaRPr>
          </a:p>
        </p:txBody>
      </p:sp>
      <p:sp>
        <p:nvSpPr>
          <p:cNvPr id="3" name="TextBox 2"/>
          <p:cNvSpPr txBox="1"/>
          <p:nvPr/>
        </p:nvSpPr>
        <p:spPr>
          <a:xfrm>
            <a:off x="37178" y="1049966"/>
            <a:ext cx="12115800" cy="523220"/>
          </a:xfrm>
          <a:prstGeom prst="rect">
            <a:avLst/>
          </a:prstGeom>
          <a:noFill/>
        </p:spPr>
        <p:txBody>
          <a:bodyPr wrap="square" rtlCol="0">
            <a:spAutoFit/>
          </a:bodyPr>
          <a:lstStyle/>
          <a:p>
            <a:r>
              <a:rPr lang="ru-RU" sz="1400" b="1" dirty="0">
                <a:solidFill>
                  <a:srgbClr val="E1561C"/>
                </a:solidFill>
                <a:latin typeface="PT Sans" panose="020B0604020202020204" charset="-52"/>
                <a:ea typeface="Tahoma" pitchFamily="34" charset="0"/>
                <a:cs typeface="Arial" panose="020B0604020202020204" pitchFamily="34" charset="0"/>
              </a:rPr>
              <a:t>Основные меры установленные в </a:t>
            </a:r>
            <a:r>
              <a:rPr lang="ru-RU" sz="1400" b="1" dirty="0" smtClean="0">
                <a:solidFill>
                  <a:srgbClr val="E1561C"/>
                </a:solidFill>
                <a:latin typeface="PT Sans" panose="020B0604020202020204" charset="-52"/>
                <a:ea typeface="Tahoma" pitchFamily="34" charset="0"/>
                <a:cs typeface="Arial" panose="020B0604020202020204" pitchFamily="34" charset="0"/>
              </a:rPr>
              <a:t>Положении </a:t>
            </a:r>
            <a:r>
              <a:rPr lang="ru-RU" sz="1400" b="1" dirty="0">
                <a:solidFill>
                  <a:srgbClr val="E1561C"/>
                </a:solidFill>
                <a:latin typeface="PT Sans" panose="020B0604020202020204" charset="-52"/>
                <a:ea typeface="Tahoma" pitchFamily="34" charset="0"/>
                <a:cs typeface="Arial" panose="020B0604020202020204" pitchFamily="34" charset="0"/>
              </a:rPr>
              <a:t>«Об особенностях участия субъектов МСП в закупках товаров, работ, услуг отдельными видами юридических лиц», утвержденном Постановлением Правительства Российской Федерации от 11 декабря 2014 г. № 1352 </a:t>
            </a:r>
          </a:p>
        </p:txBody>
      </p:sp>
      <p:sp>
        <p:nvSpPr>
          <p:cNvPr id="14" name="Прямоугольник с одним вырезанным скругленным углом 13"/>
          <p:cNvSpPr/>
          <p:nvPr/>
        </p:nvSpPr>
        <p:spPr>
          <a:xfrm>
            <a:off x="19" y="1573199"/>
            <a:ext cx="2405849" cy="2265688"/>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t"/>
          <a:lstStyle/>
          <a:p>
            <a:pPr algn="just"/>
            <a:endParaRPr lang="ru-RU" sz="900" b="1" u="sng" dirty="0">
              <a:solidFill>
                <a:schemeClr val="bg1"/>
              </a:solidFill>
              <a:latin typeface="Times New Roman"/>
              <a:hlinkClick r:id="rId2"/>
            </a:endParaRPr>
          </a:p>
        </p:txBody>
      </p:sp>
      <p:sp>
        <p:nvSpPr>
          <p:cNvPr id="15" name="Прямоугольник с одним вырезанным скругленным углом 14"/>
          <p:cNvSpPr/>
          <p:nvPr/>
        </p:nvSpPr>
        <p:spPr>
          <a:xfrm>
            <a:off x="-11967" y="3838887"/>
            <a:ext cx="2405849" cy="2388010"/>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b"/>
          <a:lstStyle/>
          <a:p>
            <a:endParaRPr lang="ru-RU" sz="1000" b="1" dirty="0">
              <a:solidFill>
                <a:prstClr val="black"/>
              </a:solidFill>
              <a:latin typeface="PT Sans" panose="020B0604020202020204" charset="-52"/>
            </a:endParaRPr>
          </a:p>
        </p:txBody>
      </p:sp>
      <p:sp>
        <p:nvSpPr>
          <p:cNvPr id="13" name="Прямоугольник с одним вырезанным скругленным углом 12"/>
          <p:cNvSpPr/>
          <p:nvPr/>
        </p:nvSpPr>
        <p:spPr>
          <a:xfrm>
            <a:off x="2393882" y="1479405"/>
            <a:ext cx="2456263" cy="3023306"/>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ru-RU" sz="1100" b="1" dirty="0" smtClean="0">
                <a:solidFill>
                  <a:prstClr val="black"/>
                </a:solidFill>
                <a:latin typeface="PT Sans" panose="020B0604020202020204" charset="-52"/>
              </a:rPr>
              <a:t>3. Закупки </a:t>
            </a:r>
            <a:r>
              <a:rPr lang="ru-RU" sz="1100" b="1" dirty="0">
                <a:solidFill>
                  <a:prstClr val="black"/>
                </a:solidFill>
                <a:latin typeface="PT Sans" panose="020B0604020202020204" charset="-52"/>
              </a:rPr>
              <a:t>у субъектов МСП осуществляются путем проведения предусмотренных положением о закупке торгов и иных способов закупки:</a:t>
            </a:r>
          </a:p>
          <a:p>
            <a:r>
              <a:rPr lang="ru-RU" sz="1100" b="1" dirty="0">
                <a:solidFill>
                  <a:prstClr val="black"/>
                </a:solidFill>
                <a:latin typeface="PT Sans" panose="020B0604020202020204" charset="-52"/>
              </a:rPr>
              <a:t>а) участниками которых являются любые лица, в том числе субъекты </a:t>
            </a:r>
            <a:r>
              <a:rPr lang="ru-RU" sz="1100" b="1" dirty="0" smtClean="0">
                <a:solidFill>
                  <a:prstClr val="black"/>
                </a:solidFill>
                <a:latin typeface="PT Sans" panose="020B0604020202020204" charset="-52"/>
              </a:rPr>
              <a:t>МСП</a:t>
            </a:r>
            <a:endParaRPr lang="ru-RU" sz="1100" b="1" dirty="0">
              <a:solidFill>
                <a:prstClr val="black"/>
              </a:solidFill>
              <a:latin typeface="PT Sans" panose="020B0604020202020204" charset="-52"/>
            </a:endParaRPr>
          </a:p>
          <a:p>
            <a:r>
              <a:rPr lang="ru-RU" sz="1100" b="1" dirty="0">
                <a:solidFill>
                  <a:prstClr val="black"/>
                </a:solidFill>
                <a:latin typeface="PT Sans" panose="020B0604020202020204" charset="-52"/>
              </a:rPr>
              <a:t>б) участниками которых являются только субъекты </a:t>
            </a:r>
            <a:r>
              <a:rPr lang="ru-RU" sz="1100" b="1" dirty="0" smtClean="0">
                <a:solidFill>
                  <a:prstClr val="black"/>
                </a:solidFill>
                <a:latin typeface="PT Sans" panose="020B0604020202020204" charset="-52"/>
              </a:rPr>
              <a:t>МСП</a:t>
            </a:r>
            <a:endParaRPr lang="ru-RU" sz="1100" b="1" dirty="0">
              <a:solidFill>
                <a:prstClr val="black"/>
              </a:solidFill>
              <a:latin typeface="PT Sans" panose="020B0604020202020204" charset="-52"/>
            </a:endParaRPr>
          </a:p>
          <a:p>
            <a:r>
              <a:rPr lang="ru-RU" sz="1100" b="1" dirty="0">
                <a:solidFill>
                  <a:prstClr val="black"/>
                </a:solidFill>
                <a:latin typeface="PT Sans" panose="020B0604020202020204" charset="-52"/>
              </a:rPr>
              <a:t>в) </a:t>
            </a:r>
            <a:r>
              <a:rPr lang="ru-RU" sz="1100" b="1" dirty="0" smtClean="0">
                <a:solidFill>
                  <a:prstClr val="black"/>
                </a:solidFill>
                <a:latin typeface="PT Sans" panose="020B0604020202020204" charset="-52"/>
              </a:rPr>
              <a:t>при проведении которых заказчиком устанавливается </a:t>
            </a:r>
            <a:r>
              <a:rPr lang="ru-RU" sz="1100" b="1" dirty="0">
                <a:solidFill>
                  <a:prstClr val="black"/>
                </a:solidFill>
                <a:latin typeface="PT Sans" panose="020B0604020202020204" charset="-52"/>
              </a:rPr>
              <a:t>требование о привлечении к исполнению договора субподрядчиков (соисполнителей) из числа субъектов МСП </a:t>
            </a:r>
          </a:p>
        </p:txBody>
      </p:sp>
      <p:sp>
        <p:nvSpPr>
          <p:cNvPr id="19" name="Прямоугольник с одним вырезанным скругленным углом 18"/>
          <p:cNvSpPr/>
          <p:nvPr/>
        </p:nvSpPr>
        <p:spPr>
          <a:xfrm>
            <a:off x="4862129" y="1573186"/>
            <a:ext cx="7329889" cy="361750"/>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200" b="1" dirty="0">
                <a:solidFill>
                  <a:prstClr val="white"/>
                </a:solidFill>
                <a:latin typeface="PT Sans" panose="020B0604020202020204" charset="-52"/>
                <a:ea typeface="Tahoma" pitchFamily="34" charset="0"/>
                <a:cs typeface="Arial" panose="020B0604020202020204" pitchFamily="34" charset="0"/>
              </a:rPr>
              <a:t>Особенности проведения торгов, иных способов закупок, предусмотренных положением о закупке, в которых участниками закупок являются только субъекты малого и среднего предпринимательства</a:t>
            </a:r>
          </a:p>
        </p:txBody>
      </p:sp>
      <p:sp>
        <p:nvSpPr>
          <p:cNvPr id="16" name="Прямоугольник с одним вырезанным скругленным углом 15"/>
          <p:cNvSpPr/>
          <p:nvPr/>
        </p:nvSpPr>
        <p:spPr>
          <a:xfrm>
            <a:off x="4873763" y="1934940"/>
            <a:ext cx="2477584" cy="1672638"/>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050" b="1" dirty="0">
                <a:solidFill>
                  <a:prstClr val="white"/>
                </a:solidFill>
                <a:latin typeface="PT Sans" panose="020B0604020202020204" charset="-52"/>
              </a:rPr>
              <a:t>5</a:t>
            </a:r>
            <a:r>
              <a:rPr lang="ru-RU" sz="1050" b="1" dirty="0" smtClean="0">
                <a:solidFill>
                  <a:prstClr val="white"/>
                </a:solidFill>
                <a:latin typeface="PT Sans" panose="020B0604020202020204" charset="-52"/>
              </a:rPr>
              <a:t>. В </a:t>
            </a:r>
            <a:r>
              <a:rPr lang="ru-RU" sz="1050" b="1" dirty="0">
                <a:solidFill>
                  <a:prstClr val="white"/>
                </a:solidFill>
                <a:latin typeface="PT Sans" panose="020B0604020202020204" charset="-52"/>
              </a:rPr>
              <a:t>случае если начальная (максимальная) цена договора (цена лота) на поставку товаров, выполнение работ, оказание услуг не превышает 50 млн. руб. и указанные товары, работы, услуги включены в перечень, заказчик обязан осуществить закупки таких товаров, работ, услуг у МСП </a:t>
            </a:r>
          </a:p>
        </p:txBody>
      </p:sp>
      <p:sp>
        <p:nvSpPr>
          <p:cNvPr id="21" name="Прямоугольник с одним вырезанным скругленным углом 20"/>
          <p:cNvSpPr/>
          <p:nvPr/>
        </p:nvSpPr>
        <p:spPr>
          <a:xfrm>
            <a:off x="7339704" y="1935984"/>
            <a:ext cx="2367643" cy="1925729"/>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100" b="1" dirty="0">
                <a:solidFill>
                  <a:prstClr val="black"/>
                </a:solidFill>
              </a:rPr>
              <a:t>7</a:t>
            </a:r>
            <a:r>
              <a:rPr lang="ru-RU" sz="1100" b="1" dirty="0" smtClean="0">
                <a:solidFill>
                  <a:prstClr val="black"/>
                </a:solidFill>
              </a:rPr>
              <a:t>. Денежные </a:t>
            </a:r>
            <a:r>
              <a:rPr lang="ru-RU" sz="1100" b="1" dirty="0">
                <a:solidFill>
                  <a:prstClr val="black"/>
                </a:solidFill>
              </a:rPr>
              <a:t>средства, внесенные в качестве обеспечения заявки возвращаются: в срок не более 7 рабочих дней со дня подписания соответствующего протокола либо со дня принятия заказчиком решения о том, что договор по результатам закупки не заключается</a:t>
            </a:r>
          </a:p>
        </p:txBody>
      </p:sp>
      <p:sp>
        <p:nvSpPr>
          <p:cNvPr id="20" name="Прямоугольник с одним вырезанным скругленным углом 19"/>
          <p:cNvSpPr/>
          <p:nvPr/>
        </p:nvSpPr>
        <p:spPr>
          <a:xfrm>
            <a:off x="9707336" y="1934943"/>
            <a:ext cx="2484664" cy="897031"/>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050" b="1" dirty="0" smtClean="0">
                <a:solidFill>
                  <a:prstClr val="white"/>
                </a:solidFill>
                <a:latin typeface="PT Sans" panose="020B0604020202020204" charset="-52"/>
              </a:rPr>
              <a:t>9. Срок </a:t>
            </a:r>
            <a:r>
              <a:rPr lang="ru-RU" sz="1050" b="1" dirty="0">
                <a:solidFill>
                  <a:prstClr val="white"/>
                </a:solidFill>
                <a:latin typeface="PT Sans" panose="020B0604020202020204" charset="-52"/>
              </a:rPr>
              <a:t>заключения договора должен составлять не более 20 рабочих дней со дня принятия заказчиком решения о заключении такого договора</a:t>
            </a:r>
          </a:p>
        </p:txBody>
      </p:sp>
      <p:sp>
        <p:nvSpPr>
          <p:cNvPr id="18" name="Прямоугольник с одним вырезанным скругленным углом 17"/>
          <p:cNvSpPr/>
          <p:nvPr/>
        </p:nvSpPr>
        <p:spPr>
          <a:xfrm>
            <a:off x="7351352" y="3862231"/>
            <a:ext cx="2367643" cy="1850839"/>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b"/>
          <a:lstStyle/>
          <a:p>
            <a:r>
              <a:rPr lang="ru-RU" sz="1100" b="1" dirty="0" smtClean="0">
                <a:solidFill>
                  <a:prstClr val="white"/>
                </a:solidFill>
              </a:rPr>
              <a:t>8.Максимальный </a:t>
            </a:r>
            <a:r>
              <a:rPr lang="ru-RU" sz="1100" b="1" dirty="0">
                <a:solidFill>
                  <a:prstClr val="white"/>
                </a:solidFill>
              </a:rPr>
              <a:t>срок оплаты поставленных товаров (выполненных работ, оказанных услуг) по договору (отдельному этапу договора) должен составлять не более 30 календарных дней со дня исполнения обязательств по договору (отдельному этапу договора)</a:t>
            </a:r>
          </a:p>
        </p:txBody>
      </p:sp>
      <p:sp>
        <p:nvSpPr>
          <p:cNvPr id="17" name="Прямоугольник с одним вырезанным скругленным углом 16"/>
          <p:cNvSpPr/>
          <p:nvPr/>
        </p:nvSpPr>
        <p:spPr>
          <a:xfrm>
            <a:off x="4862113" y="3599674"/>
            <a:ext cx="2465931" cy="2103930"/>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100" b="1" dirty="0">
                <a:solidFill>
                  <a:prstClr val="black"/>
                </a:solidFill>
                <a:latin typeface="PT Sans" panose="020B0604020202020204" charset="-52"/>
              </a:rPr>
              <a:t>6</a:t>
            </a:r>
            <a:r>
              <a:rPr lang="ru-RU" sz="1100" b="1" dirty="0" smtClean="0">
                <a:solidFill>
                  <a:prstClr val="black"/>
                </a:solidFill>
                <a:latin typeface="PT Sans" panose="020B0604020202020204" charset="-52"/>
              </a:rPr>
              <a:t>. В </a:t>
            </a:r>
            <a:r>
              <a:rPr lang="ru-RU" sz="1100" b="1" dirty="0">
                <a:solidFill>
                  <a:prstClr val="black"/>
                </a:solidFill>
                <a:latin typeface="PT Sans" panose="020B0604020202020204" charset="-52"/>
              </a:rPr>
              <a:t>случае если начальная (максимальная) цена договора (цена лота) на поставку товаров, выполнение работ, оказание услуг превышает 50 млн. руб., но не превышает 200 млн. руб. и указанные товары, работы, услуги включены в перечень, заказчик вправе осуществить закупки таких товаров, работ, услуг у МСП</a:t>
            </a:r>
          </a:p>
        </p:txBody>
      </p:sp>
      <p:sp>
        <p:nvSpPr>
          <p:cNvPr id="12" name="Прямоугольник с одним вырезанным скругленным углом 11"/>
          <p:cNvSpPr/>
          <p:nvPr/>
        </p:nvSpPr>
        <p:spPr>
          <a:xfrm>
            <a:off x="2393883" y="4510527"/>
            <a:ext cx="2479883" cy="1716370"/>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b"/>
          <a:lstStyle/>
          <a:p>
            <a:r>
              <a:rPr lang="ru-RU" sz="1100" b="1" dirty="0" smtClean="0">
                <a:solidFill>
                  <a:prstClr val="white"/>
                </a:solidFill>
                <a:latin typeface="PT Sans" panose="020B0604020202020204" charset="-52"/>
              </a:rPr>
              <a:t>4. Для </a:t>
            </a:r>
            <a:r>
              <a:rPr lang="ru-RU" sz="1100" b="1" dirty="0">
                <a:solidFill>
                  <a:prstClr val="white"/>
                </a:solidFill>
                <a:latin typeface="PT Sans" panose="020B0604020202020204" charset="-52"/>
              </a:rPr>
              <a:t>проведения торгов, иных способов закупки, предусмотренных положением о закупке, участниками которых являются только субъекты МСП , заказчики обязаны утвердить перечень товаров, работ, услуг, закупки которых осуществляются </a:t>
            </a:r>
            <a:r>
              <a:rPr lang="ru-RU" sz="1100" b="1" dirty="0" smtClean="0">
                <a:solidFill>
                  <a:prstClr val="white"/>
                </a:solidFill>
                <a:latin typeface="PT Sans" panose="020B0604020202020204" charset="-52"/>
              </a:rPr>
              <a:t>только у субъектов </a:t>
            </a:r>
            <a:r>
              <a:rPr lang="ru-RU" sz="1100" b="1" dirty="0">
                <a:solidFill>
                  <a:prstClr val="white"/>
                </a:solidFill>
                <a:latin typeface="PT Sans" panose="020B0604020202020204" charset="-52"/>
              </a:rPr>
              <a:t>МСП</a:t>
            </a:r>
          </a:p>
        </p:txBody>
      </p:sp>
      <p:sp>
        <p:nvSpPr>
          <p:cNvPr id="22" name="Прямоугольник с одним вырезанным скругленным углом 21"/>
          <p:cNvSpPr/>
          <p:nvPr/>
        </p:nvSpPr>
        <p:spPr>
          <a:xfrm>
            <a:off x="9707336" y="2831967"/>
            <a:ext cx="2484664" cy="2879540"/>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050" b="1" dirty="0" smtClean="0">
                <a:solidFill>
                  <a:prstClr val="black"/>
                </a:solidFill>
                <a:latin typeface="PT Sans" panose="020B0604020202020204" charset="-52"/>
              </a:rPr>
              <a:t>10. </a:t>
            </a:r>
            <a:r>
              <a:rPr lang="ru-RU" sz="1050" b="1" dirty="0">
                <a:solidFill>
                  <a:prstClr val="black"/>
                </a:solidFill>
                <a:latin typeface="PT Sans" panose="020B0604020202020204" charset="-52"/>
              </a:rPr>
              <a:t>Размер обеспечения исполнения договора:</a:t>
            </a:r>
          </a:p>
          <a:p>
            <a:r>
              <a:rPr lang="ru-RU" sz="1050" b="1" dirty="0">
                <a:solidFill>
                  <a:prstClr val="black"/>
                </a:solidFill>
                <a:latin typeface="PT Sans" panose="020B0604020202020204" charset="-52"/>
              </a:rPr>
              <a:t>а) не может превышать 5 процентов начальной (максимальной) цены договора (цены лота), если договором не предусмотрена выплата аванса</a:t>
            </a:r>
          </a:p>
          <a:p>
            <a:r>
              <a:rPr lang="ru-RU" sz="1050" b="1" dirty="0">
                <a:solidFill>
                  <a:prstClr val="black"/>
                </a:solidFill>
                <a:latin typeface="PT Sans" panose="020B0604020202020204" charset="-52"/>
              </a:rPr>
              <a:t>б) устанавливается в размере аванса, если договором предусмотрена выплата аванса</a:t>
            </a:r>
          </a:p>
          <a:p>
            <a:r>
              <a:rPr lang="ru-RU" sz="1050" b="1" dirty="0">
                <a:solidFill>
                  <a:prstClr val="black"/>
                </a:solidFill>
                <a:latin typeface="PT Sans" panose="020B0604020202020204" charset="-52"/>
              </a:rPr>
              <a:t>в) может предоставляться участником закупки по его выбору путем внесения денежных средств на счет, указанный заказчиком в документации о закупке, путем предоставления банковской гарантии или иным способом</a:t>
            </a:r>
          </a:p>
          <a:p>
            <a:endParaRPr lang="ru-RU" sz="1100" b="1" dirty="0">
              <a:solidFill>
                <a:prstClr val="black"/>
              </a:solidFill>
            </a:endParaRPr>
          </a:p>
        </p:txBody>
      </p:sp>
      <p:sp>
        <p:nvSpPr>
          <p:cNvPr id="23" name="Прямоугольник с одним вырезанным скругленным углом 22"/>
          <p:cNvSpPr/>
          <p:nvPr/>
        </p:nvSpPr>
        <p:spPr>
          <a:xfrm>
            <a:off x="4868661" y="5711527"/>
            <a:ext cx="7333012" cy="632143"/>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b"/>
          <a:lstStyle/>
          <a:p>
            <a:r>
              <a:rPr lang="ru-RU" sz="900" b="1" dirty="0">
                <a:solidFill>
                  <a:prstClr val="white"/>
                </a:solidFill>
                <a:latin typeface="PT Sans" panose="020B0604020202020204" charset="-52"/>
              </a:rPr>
              <a:t>Р</a:t>
            </a:r>
            <a:r>
              <a:rPr lang="ru-RU" sz="900" b="1" dirty="0" smtClean="0">
                <a:solidFill>
                  <a:prstClr val="white"/>
                </a:solidFill>
                <a:latin typeface="PT Sans" panose="020B0604020202020204" charset="-52"/>
              </a:rPr>
              <a:t>азмер </a:t>
            </a:r>
            <a:r>
              <a:rPr lang="ru-RU" sz="900" b="1" dirty="0">
                <a:solidFill>
                  <a:prstClr val="white"/>
                </a:solidFill>
                <a:latin typeface="PT Sans" panose="020B0604020202020204" charset="-52"/>
              </a:rPr>
              <a:t>такого </a:t>
            </a:r>
            <a:r>
              <a:rPr lang="ru-RU" sz="900" b="1" dirty="0" smtClean="0">
                <a:solidFill>
                  <a:prstClr val="white"/>
                </a:solidFill>
                <a:latin typeface="PT Sans" panose="020B0604020202020204" charset="-52"/>
              </a:rPr>
              <a:t>обеспечения заявки на участие в закупке при проведении конкурентных процедур только для МСП не </a:t>
            </a:r>
            <a:r>
              <a:rPr lang="ru-RU" sz="900" b="1" dirty="0">
                <a:solidFill>
                  <a:prstClr val="white"/>
                </a:solidFill>
                <a:latin typeface="PT Sans" panose="020B0604020202020204" charset="-52"/>
              </a:rPr>
              <a:t>может превышать 2 процента начальной (максимальной) цены договора (цены лота). При этом такое обеспечение может предоставляться участником закупки по его выбору путем внесения денежных средств на счет, указанный заказчиком в документации о закупке, путем предоставления банковской гарантии или иным способом, предусмотренным документацией о закупке.</a:t>
            </a:r>
          </a:p>
        </p:txBody>
      </p:sp>
      <p:sp>
        <p:nvSpPr>
          <p:cNvPr id="2" name="TextBox 1"/>
          <p:cNvSpPr txBox="1"/>
          <p:nvPr/>
        </p:nvSpPr>
        <p:spPr>
          <a:xfrm>
            <a:off x="37178" y="3838887"/>
            <a:ext cx="2432484" cy="2246769"/>
          </a:xfrm>
          <a:prstGeom prst="rect">
            <a:avLst/>
          </a:prstGeom>
          <a:noFill/>
        </p:spPr>
        <p:txBody>
          <a:bodyPr wrap="square" rtlCol="0">
            <a:spAutoFit/>
          </a:bodyPr>
          <a:lstStyle/>
          <a:p>
            <a:r>
              <a:rPr lang="ru-RU" sz="1000" b="1" dirty="0">
                <a:latin typeface="Times New Roman"/>
              </a:rPr>
              <a:t>2. Годовой объем закупок у субъектов МСП устанавливается в размере не менее чем 18 процентов совокупного годового стоимостного объема договоров, заключенных заказчиками по результатам закупок. </a:t>
            </a:r>
          </a:p>
          <a:p>
            <a:r>
              <a:rPr lang="ru-RU" sz="1000" b="1" dirty="0">
                <a:latin typeface="Times New Roman"/>
              </a:rPr>
              <a:t>Совокупный годовой стоимостной объем договоров, заключенных заказчиками с субъектами МСП по результатам закупок, участниками которых являются только субъекты МСП, должен составлять не менее чем 10 процентов совокупного годового стоимостного объема договоров</a:t>
            </a:r>
          </a:p>
        </p:txBody>
      </p:sp>
      <p:sp>
        <p:nvSpPr>
          <p:cNvPr id="4" name="TextBox 3"/>
          <p:cNvSpPr txBox="1"/>
          <p:nvPr/>
        </p:nvSpPr>
        <p:spPr>
          <a:xfrm>
            <a:off x="28676" y="1759630"/>
            <a:ext cx="2356704" cy="1892826"/>
          </a:xfrm>
          <a:prstGeom prst="rect">
            <a:avLst/>
          </a:prstGeom>
          <a:noFill/>
        </p:spPr>
        <p:txBody>
          <a:bodyPr wrap="square" rtlCol="0">
            <a:spAutoFit/>
          </a:bodyPr>
          <a:lstStyle/>
          <a:p>
            <a:r>
              <a:rPr lang="ru-RU" sz="900" b="1" dirty="0">
                <a:solidFill>
                  <a:schemeClr val="bg1"/>
                </a:solidFill>
                <a:latin typeface="Times New Roman" panose="02020603050405020304" pitchFamily="18" charset="0"/>
                <a:cs typeface="Times New Roman" panose="02020603050405020304" pitchFamily="18" charset="0"/>
              </a:rPr>
              <a:t>Настоящее постановление с 1 января 2016 г. применяется в отношении юридических лиц, которые указаны в части 2 статьи 1 указанного Федерального закона, и годовой объем выручки которых от продажи продукции (продажи товаров, выполнения работ, оказания услуг), по данным годовой бухгалтерской (финансовой) отчетности за предшествующий календарный год, превышает 2 млрд. рублей, а также государственных компаний, созданных на основании федерального закона.</a:t>
            </a:r>
          </a:p>
        </p:txBody>
      </p:sp>
    </p:spTree>
    <p:extLst>
      <p:ext uri="{BB962C8B-B14F-4D97-AF65-F5344CB8AC3E}">
        <p14:creationId xmlns:p14="http://schemas.microsoft.com/office/powerpoint/2010/main" val="3217970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00116"/>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12</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65315" y="252486"/>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smtClean="0">
                <a:solidFill>
                  <a:prstClr val="black"/>
                </a:solidFill>
                <a:latin typeface="PT Sans" panose="020B0604020202020204" charset="-52"/>
              </a:rPr>
              <a:t>Меры государственной поддержки МСП</a:t>
            </a:r>
            <a:endParaRPr lang="ru-RU" sz="2400" b="1" dirty="0">
              <a:solidFill>
                <a:prstClr val="black"/>
              </a:solidFill>
              <a:latin typeface="PT Sans" panose="020B0604020202020204" charset="-52"/>
            </a:endParaRPr>
          </a:p>
        </p:txBody>
      </p:sp>
      <p:sp>
        <p:nvSpPr>
          <p:cNvPr id="3" name="TextBox 2"/>
          <p:cNvSpPr txBox="1"/>
          <p:nvPr/>
        </p:nvSpPr>
        <p:spPr>
          <a:xfrm>
            <a:off x="76200" y="1706874"/>
            <a:ext cx="12115800" cy="3894399"/>
          </a:xfrm>
          <a:prstGeom prst="rect">
            <a:avLst/>
          </a:prstGeom>
          <a:noFill/>
        </p:spPr>
        <p:txBody>
          <a:bodyPr wrap="square" rtlCol="0">
            <a:spAutoFit/>
          </a:bodyPr>
          <a:lstStyle/>
          <a:p>
            <a:pPr indent="342900" algn="just">
              <a:lnSpc>
                <a:spcPct val="115000"/>
              </a:lnSpc>
            </a:pPr>
            <a:r>
              <a:rPr lang="ru-RU" dirty="0" smtClean="0">
                <a:solidFill>
                  <a:prstClr val="black"/>
                </a:solidFill>
                <a:latin typeface="PT Sans" panose="020B0604020202020204" charset="-52"/>
                <a:ea typeface="Calibri"/>
                <a:cs typeface="Calibri"/>
              </a:rPr>
              <a:t>С 1 января 2016 г. </a:t>
            </a:r>
            <a:r>
              <a:rPr lang="ru-RU" dirty="0" smtClean="0">
                <a:solidFill>
                  <a:prstClr val="black"/>
                </a:solidFill>
                <a:latin typeface="PT Sans" panose="020B0604020202020204" charset="-52"/>
                <a:ea typeface="Calibri"/>
                <a:cs typeface="Calibri"/>
              </a:rPr>
              <a:t>вступит в силу часть 8.1. статьи </a:t>
            </a:r>
            <a:r>
              <a:rPr lang="ru-RU" dirty="0">
                <a:solidFill>
                  <a:prstClr val="black"/>
                </a:solidFill>
                <a:latin typeface="PT Sans" panose="020B0604020202020204" charset="-52"/>
                <a:ea typeface="Calibri"/>
                <a:cs typeface="Calibri"/>
              </a:rPr>
              <a:t>3 </a:t>
            </a:r>
            <a:r>
              <a:rPr lang="ru-RU" dirty="0" smtClean="0">
                <a:solidFill>
                  <a:prstClr val="black"/>
                </a:solidFill>
                <a:latin typeface="PT Sans" panose="020B0604020202020204" charset="-52"/>
              </a:rPr>
              <a:t>Федерального закона </a:t>
            </a:r>
            <a:r>
              <a:rPr lang="ru-RU" dirty="0">
                <a:solidFill>
                  <a:prstClr val="black"/>
                </a:solidFill>
                <a:latin typeface="PT Sans" panose="020B0604020202020204" charset="-52"/>
              </a:rPr>
              <a:t>от 18 июля 2011 № 223-ФЗ </a:t>
            </a:r>
            <a:r>
              <a:rPr lang="ru-RU" dirty="0" smtClean="0">
                <a:solidFill>
                  <a:prstClr val="black"/>
                </a:solidFill>
                <a:latin typeface="PT Sans" panose="020B0604020202020204" charset="-52"/>
              </a:rPr>
              <a:t>«О </a:t>
            </a:r>
            <a:r>
              <a:rPr lang="ru-RU" dirty="0">
                <a:solidFill>
                  <a:prstClr val="black"/>
                </a:solidFill>
                <a:latin typeface="PT Sans" panose="020B0604020202020204" charset="-52"/>
              </a:rPr>
              <a:t>закупках товаров, работ, услуг отдельными видами юридических </a:t>
            </a:r>
            <a:r>
              <a:rPr lang="ru-RU" dirty="0" smtClean="0">
                <a:solidFill>
                  <a:prstClr val="black"/>
                </a:solidFill>
                <a:latin typeface="PT Sans" panose="020B0604020202020204" charset="-52"/>
              </a:rPr>
              <a:t>лиц» </a:t>
            </a:r>
            <a:r>
              <a:rPr lang="ru-RU" dirty="0" smtClean="0">
                <a:solidFill>
                  <a:prstClr val="black"/>
                </a:solidFill>
                <a:latin typeface="PT Sans" panose="020B0604020202020204" charset="-52"/>
                <a:ea typeface="Calibri"/>
                <a:cs typeface="Calibri"/>
              </a:rPr>
              <a:t>следующего </a:t>
            </a:r>
            <a:r>
              <a:rPr lang="ru-RU" dirty="0">
                <a:solidFill>
                  <a:prstClr val="black"/>
                </a:solidFill>
                <a:latin typeface="PT Sans" panose="020B0604020202020204" charset="-52"/>
                <a:ea typeface="Calibri"/>
                <a:cs typeface="Calibri"/>
              </a:rPr>
              <a:t>содержания</a:t>
            </a:r>
            <a:r>
              <a:rPr lang="ru-RU" dirty="0" smtClean="0">
                <a:solidFill>
                  <a:prstClr val="black"/>
                </a:solidFill>
                <a:latin typeface="PT Sans" panose="020B0604020202020204" charset="-52"/>
                <a:ea typeface="Calibri"/>
                <a:cs typeface="Calibri"/>
              </a:rPr>
              <a:t>:</a:t>
            </a:r>
          </a:p>
          <a:p>
            <a:pPr indent="342900" algn="just">
              <a:lnSpc>
                <a:spcPct val="115000"/>
              </a:lnSpc>
            </a:pPr>
            <a:endParaRPr lang="ru-RU" dirty="0">
              <a:solidFill>
                <a:prstClr val="black"/>
              </a:solidFill>
              <a:latin typeface="PT Sans" panose="020B0604020202020204" charset="-52"/>
              <a:ea typeface="Calibri"/>
              <a:cs typeface="Times New Roman"/>
            </a:endParaRPr>
          </a:p>
          <a:p>
            <a:pPr indent="342900" algn="just">
              <a:lnSpc>
                <a:spcPct val="115000"/>
              </a:lnSpc>
            </a:pPr>
            <a:r>
              <a:rPr lang="ru-RU" dirty="0" smtClean="0">
                <a:solidFill>
                  <a:prstClr val="black"/>
                </a:solidFill>
                <a:latin typeface="PT Sans" panose="020B0604020202020204" charset="-52"/>
                <a:ea typeface="Calibri"/>
                <a:cs typeface="Calibri"/>
              </a:rPr>
              <a:t>«8.1</a:t>
            </a:r>
            <a:r>
              <a:rPr lang="ru-RU" dirty="0">
                <a:solidFill>
                  <a:prstClr val="black"/>
                </a:solidFill>
                <a:latin typeface="PT Sans" panose="020B0604020202020204" charset="-52"/>
                <a:ea typeface="Calibri"/>
                <a:cs typeface="Calibri"/>
              </a:rPr>
              <a:t>. </a:t>
            </a:r>
            <a:r>
              <a:rPr lang="ru-RU" b="1" dirty="0">
                <a:solidFill>
                  <a:prstClr val="black"/>
                </a:solidFill>
                <a:latin typeface="PT Sans" panose="020B0604020202020204" charset="-52"/>
                <a:ea typeface="Calibri"/>
                <a:cs typeface="Calibri"/>
              </a:rPr>
              <a:t>В случае невыполнения заказчиком обязанности осуществить закупки у субъектов малого и среднего предпринимате</a:t>
            </a:r>
            <a:r>
              <a:rPr lang="ru-RU" dirty="0">
                <a:solidFill>
                  <a:prstClr val="black"/>
                </a:solidFill>
                <a:latin typeface="PT Sans" panose="020B0604020202020204" charset="-52"/>
                <a:ea typeface="Calibri"/>
                <a:cs typeface="Calibri"/>
              </a:rPr>
              <a:t>льства в течение календарного года в объеме, установленном Правительством Российской Федерации в соответствии с пунктом 2 части 8 настоящей статьи, либо размещения недостоверной информации о годовом объеме закупок у таких субъектов, включенной в отчет, предусмотренный частью 21 статьи 4 настоящего Федерального закона, или </a:t>
            </a:r>
            <a:r>
              <a:rPr lang="ru-RU" dirty="0" err="1">
                <a:solidFill>
                  <a:prstClr val="black"/>
                </a:solidFill>
                <a:latin typeface="PT Sans" panose="020B0604020202020204" charset="-52"/>
                <a:ea typeface="Calibri"/>
                <a:cs typeface="Calibri"/>
              </a:rPr>
              <a:t>неразмещения</a:t>
            </a:r>
            <a:r>
              <a:rPr lang="ru-RU" dirty="0">
                <a:solidFill>
                  <a:prstClr val="black"/>
                </a:solidFill>
                <a:latin typeface="PT Sans" panose="020B0604020202020204" charset="-52"/>
                <a:ea typeface="Calibri"/>
                <a:cs typeface="Calibri"/>
              </a:rPr>
              <a:t> указанного отчета в единой информационной системе положение о закупке такого заказчика с 1 февраля очередного года и до завершения такого года признается неразмещенным в соответствии с требованиями настоящего Федерального закона. В указанном случае </a:t>
            </a:r>
            <a:r>
              <a:rPr lang="ru-RU" b="1" dirty="0">
                <a:solidFill>
                  <a:prstClr val="black"/>
                </a:solidFill>
                <a:latin typeface="PT Sans" panose="020B0604020202020204" charset="-52"/>
                <a:ea typeface="Calibri"/>
                <a:cs typeface="Calibri"/>
              </a:rPr>
              <a:t>заказчик при закупке руководствуется положениями Федерального закона от 5 апреля 2013 года N 44-ФЗ </a:t>
            </a:r>
            <a:r>
              <a:rPr lang="ru-RU" b="1" dirty="0" smtClean="0">
                <a:solidFill>
                  <a:prstClr val="black"/>
                </a:solidFill>
                <a:latin typeface="PT Sans" panose="020B0604020202020204" charset="-52"/>
                <a:ea typeface="Calibri"/>
                <a:cs typeface="Calibri"/>
              </a:rPr>
              <a:t>«О </a:t>
            </a:r>
            <a:r>
              <a:rPr lang="ru-RU" b="1" dirty="0">
                <a:solidFill>
                  <a:prstClr val="black"/>
                </a:solidFill>
                <a:latin typeface="PT Sans" panose="020B0604020202020204" charset="-52"/>
                <a:ea typeface="Calibri"/>
                <a:cs typeface="Calibri"/>
              </a:rPr>
              <a:t>контрактной системе в сфере закупок товаров, работ, услуг для обеспечения государственных и муниципальных </a:t>
            </a:r>
            <a:r>
              <a:rPr lang="ru-RU" b="1" dirty="0" smtClean="0">
                <a:solidFill>
                  <a:prstClr val="black"/>
                </a:solidFill>
                <a:latin typeface="PT Sans" panose="020B0604020202020204" charset="-52"/>
                <a:ea typeface="Calibri"/>
                <a:cs typeface="Calibri"/>
              </a:rPr>
              <a:t>нужд».</a:t>
            </a:r>
            <a:endParaRPr lang="ru-RU" b="1" dirty="0">
              <a:solidFill>
                <a:prstClr val="black"/>
              </a:solidFill>
              <a:latin typeface="PT Sans" panose="020B0604020202020204" charset="-52"/>
              <a:ea typeface="Calibri"/>
              <a:cs typeface="Times New Roman"/>
            </a:endParaRPr>
          </a:p>
        </p:txBody>
      </p:sp>
      <p:sp>
        <p:nvSpPr>
          <p:cNvPr id="2" name="TextBox 1"/>
          <p:cNvSpPr txBox="1"/>
          <p:nvPr/>
        </p:nvSpPr>
        <p:spPr>
          <a:xfrm>
            <a:off x="171455" y="1159329"/>
            <a:ext cx="9405257" cy="338554"/>
          </a:xfrm>
          <a:prstGeom prst="rect">
            <a:avLst/>
          </a:prstGeom>
          <a:noFill/>
        </p:spPr>
        <p:txBody>
          <a:bodyPr wrap="square" rtlCol="0">
            <a:spAutoFit/>
          </a:bodyPr>
          <a:lstStyle/>
          <a:p>
            <a:r>
              <a:rPr lang="ru-RU" sz="1600" b="1" dirty="0">
                <a:solidFill>
                  <a:srgbClr val="E1561C"/>
                </a:solidFill>
                <a:latin typeface="PT Sans" panose="020B0604020202020204" charset="-52"/>
                <a:ea typeface="Tahoma" pitchFamily="34" charset="0"/>
                <a:cs typeface="Arial" panose="020B0604020202020204" pitchFamily="34" charset="0"/>
              </a:rPr>
              <a:t>Меры административного воздействия</a:t>
            </a:r>
          </a:p>
        </p:txBody>
      </p:sp>
    </p:spTree>
    <p:extLst>
      <p:ext uri="{BB962C8B-B14F-4D97-AF65-F5344CB8AC3E}">
        <p14:creationId xmlns:p14="http://schemas.microsoft.com/office/powerpoint/2010/main" val="636290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315" y="125074"/>
            <a:ext cx="8547653" cy="778556"/>
          </a:xfrm>
          <a:prstGeom prst="rect">
            <a:avLst/>
          </a:prstGeom>
          <a:ln>
            <a:miter lim="800000"/>
            <a:headEnd/>
            <a:tailEnd/>
          </a:ln>
        </p:spPr>
        <p:txBody>
          <a:bodyPr wrap="square" lIns="100463" tIns="50233" rIns="100463" bIns="50233" rtlCol="0">
            <a:spAutoFit/>
          </a:bodyPr>
          <a:lstStyle/>
          <a:p>
            <a:pPr defTabSz="912757" eaLnBrk="0" hangingPunct="0"/>
            <a:r>
              <a:rPr lang="ru-RU" sz="2200" b="1" dirty="0">
                <a:solidFill>
                  <a:srgbClr val="4C4544"/>
                </a:solidFill>
                <a:latin typeface="Roboto Slab" pitchFamily="2" charset="0"/>
                <a:ea typeface="Roboto Slab" pitchFamily="2" charset="0"/>
                <a:cs typeface="Arial" panose="020B0604020202020204" pitchFamily="34" charset="0"/>
              </a:rPr>
              <a:t>Закупки группы компаний «Автодор» в </a:t>
            </a:r>
            <a:r>
              <a:rPr lang="ru-RU" sz="2200" b="1" dirty="0" smtClean="0">
                <a:solidFill>
                  <a:srgbClr val="4C4544"/>
                </a:solidFill>
                <a:latin typeface="Roboto Slab" pitchFamily="2" charset="0"/>
                <a:ea typeface="Roboto Slab" pitchFamily="2" charset="0"/>
                <a:cs typeface="Arial" panose="020B0604020202020204" pitchFamily="34" charset="0"/>
              </a:rPr>
              <a:t>2014 г. и в 1-ом полугодии 2015 г. у МСП </a:t>
            </a:r>
            <a:endParaRPr lang="ru-RU" sz="2200" b="1" dirty="0">
              <a:solidFill>
                <a:srgbClr val="4C4544"/>
              </a:solidFill>
              <a:latin typeface="Roboto Slab" pitchFamily="2" charset="0"/>
              <a:ea typeface="Roboto Slab" pitchFamily="2" charset="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220634733"/>
              </p:ext>
            </p:extLst>
          </p:nvPr>
        </p:nvGraphicFramePr>
        <p:xfrm>
          <a:off x="65314" y="1934142"/>
          <a:ext cx="11993823" cy="4289089"/>
        </p:xfrm>
        <a:graphic>
          <a:graphicData uri="http://schemas.openxmlformats.org/drawingml/2006/table">
            <a:tbl>
              <a:tblPr firstRow="1" bandRow="1">
                <a:tableStyleId>{5C22544A-7EE6-4342-B048-85BDC9FD1C3A}</a:tableStyleId>
              </a:tblPr>
              <a:tblGrid>
                <a:gridCol w="3962960"/>
                <a:gridCol w="1374538"/>
                <a:gridCol w="1958412"/>
                <a:gridCol w="2834223"/>
                <a:gridCol w="1863690"/>
              </a:tblGrid>
              <a:tr h="158959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ru-RU" sz="1800" b="1" kern="1200" dirty="0">
                        <a:ln>
                          <a:noFill/>
                        </a:ln>
                        <a:solidFill>
                          <a:schemeClr val="bg1"/>
                        </a:solidFill>
                        <a:latin typeface="PT Sans" panose="020B0503020203020204" pitchFamily="34" charset="-52"/>
                        <a:ea typeface="Tahoma" pitchFamily="34" charset="0"/>
                        <a:cs typeface="Arial" panose="020B0604020202020204" pitchFamily="34" charset="0"/>
                      </a:endParaRPr>
                    </a:p>
                  </a:txBody>
                  <a:tcPr marL="144000" marR="100463" marT="50396" marB="50396" anchor="ctr" horzOverflow="overflow">
                    <a:lnT w="12700" cmpd="sng">
                      <a:noFill/>
                    </a:lnT>
                    <a:lnB w="38100" cmpd="sng">
                      <a:noFill/>
                    </a:lnB>
                    <a:solidFill>
                      <a:srgbClr val="E1561C"/>
                    </a:solidFill>
                  </a:tcPr>
                </a:tc>
                <a:tc>
                  <a:txBody>
                    <a:bodyPr/>
                    <a:lstStyle/>
                    <a:p>
                      <a:pPr algn="ctr">
                        <a:lnSpc>
                          <a:spcPct val="115000"/>
                        </a:lnSpc>
                        <a:spcAft>
                          <a:spcPts val="0"/>
                        </a:spcAft>
                      </a:pP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Количество</a:t>
                      </a:r>
                      <a:endPar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T w="12700" cmpd="sng">
                      <a:noFill/>
                    </a:lnT>
                    <a:lnB w="38100" cmpd="sng">
                      <a:noFill/>
                    </a:lnB>
                    <a:solidFill>
                      <a:srgbClr val="E1561C"/>
                    </a:solidFill>
                  </a:tcPr>
                </a:tc>
                <a:tc>
                  <a:txBody>
                    <a:bodyPr/>
                    <a:lstStyle/>
                    <a:p>
                      <a:pPr algn="ctr">
                        <a:lnSpc>
                          <a:spcPct val="115000"/>
                        </a:lnSpc>
                        <a:spcAft>
                          <a:spcPts val="0"/>
                        </a:spcAft>
                      </a:pPr>
                      <a:r>
                        <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rPr>
                        <a:t>Начальная (максимальная) цена </a:t>
                      </a: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договора, млн. руб.</a:t>
                      </a:r>
                      <a:endPar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T w="12700" cmpd="sng">
                      <a:noFill/>
                    </a:lnT>
                    <a:lnB w="38100" cmpd="sng">
                      <a:noFill/>
                    </a:lnB>
                    <a:solidFill>
                      <a:srgbClr val="E1561C"/>
                    </a:solidFill>
                  </a:tcPr>
                </a:tc>
                <a:tc>
                  <a:txBody>
                    <a:bodyPr/>
                    <a:lstStyle/>
                    <a:p>
                      <a:pPr algn="ctr">
                        <a:lnSpc>
                          <a:spcPct val="115000"/>
                        </a:lnSpc>
                        <a:spcAft>
                          <a:spcPts val="0"/>
                        </a:spcAft>
                      </a:pP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Стоимость договоров, заключенных </a:t>
                      </a:r>
                      <a:r>
                        <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rPr>
                        <a:t>с </a:t>
                      </a:r>
                      <a:r>
                        <a:rPr lang="ru-RU" sz="1800" b="1" baseline="0"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 участниками закупок</a:t>
                      </a: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 млн. руб.</a:t>
                      </a:r>
                      <a:endPar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T w="12700" cmpd="sng">
                      <a:noFill/>
                    </a:lnT>
                    <a:lnB w="38100" cmpd="sng">
                      <a:noFill/>
                    </a:lnB>
                    <a:solidFill>
                      <a:srgbClr val="E1561C"/>
                    </a:solidFill>
                  </a:tcPr>
                </a:tc>
                <a:tc>
                  <a:txBody>
                    <a:bodyPr/>
                    <a:lstStyle/>
                    <a:p>
                      <a:pPr algn="ctr">
                        <a:lnSpc>
                          <a:spcPct val="115000"/>
                        </a:lnSpc>
                        <a:spcAft>
                          <a:spcPts val="0"/>
                        </a:spcAft>
                      </a:pP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Экономия</a:t>
                      </a:r>
                      <a:r>
                        <a:rPr lang="ru-RU" sz="1800" b="1" baseline="0"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 по процедуре</a:t>
                      </a: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 </a:t>
                      </a:r>
                      <a:r>
                        <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rPr>
                        <a:t>млн </a:t>
                      </a: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руб.</a:t>
                      </a:r>
                      <a:endPar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T w="12700" cmpd="sng">
                      <a:noFill/>
                    </a:lnT>
                    <a:lnB w="38100" cmpd="sng">
                      <a:noFill/>
                    </a:lnB>
                    <a:solidFill>
                      <a:srgbClr val="E1561C"/>
                    </a:solidFill>
                  </a:tcPr>
                </a:tc>
              </a:tr>
              <a:tr h="602788">
                <a:tc>
                  <a:txBody>
                    <a:bodyPr/>
                    <a:lstStyle/>
                    <a:p>
                      <a:pPr algn="l">
                        <a:lnSpc>
                          <a:spcPct val="115000"/>
                        </a:lnSpc>
                        <a:spcAft>
                          <a:spcPts val="0"/>
                        </a:spcAft>
                      </a:pPr>
                      <a:r>
                        <a:rPr lang="ru-RU" sz="1500" b="1" i="1" dirty="0" smtClean="0">
                          <a:solidFill>
                            <a:schemeClr val="tx1"/>
                          </a:solidFill>
                          <a:effectLst/>
                          <a:latin typeface="PT Sans" panose="020B0503020203020204" pitchFamily="34" charset="-52"/>
                          <a:ea typeface="Tahoma" panose="020B0604030504040204" pitchFamily="34" charset="0"/>
                          <a:cs typeface="Arial" panose="020B0604020202020204" pitchFamily="34" charset="0"/>
                        </a:rPr>
                        <a:t>Общее</a:t>
                      </a:r>
                      <a:r>
                        <a:rPr lang="ru-RU" sz="1500" b="1" i="1" baseline="0" dirty="0" smtClean="0">
                          <a:solidFill>
                            <a:schemeClr val="tx1"/>
                          </a:solidFill>
                          <a:effectLst/>
                          <a:latin typeface="PT Sans" panose="020B0503020203020204" pitchFamily="34" charset="-52"/>
                          <a:ea typeface="Tahoma" panose="020B0604030504040204" pitchFamily="34" charset="0"/>
                          <a:cs typeface="Arial" panose="020B0604020202020204" pitchFamily="34" charset="0"/>
                        </a:rPr>
                        <a:t> количество конкурентных процедур по группе компаний «Автодор»</a:t>
                      </a:r>
                      <a:endParaRPr lang="ru-RU" sz="1500" b="1" i="1" dirty="0">
                        <a:solidFill>
                          <a:schemeClr val="tx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1" dirty="0" smtClean="0">
                          <a:solidFill>
                            <a:srgbClr val="000000"/>
                          </a:solidFill>
                          <a:effectLst/>
                          <a:latin typeface="PT Sans" panose="020B0503020203020204" pitchFamily="34" charset="-52"/>
                          <a:ea typeface="Tahoma" panose="020B0604030504040204" pitchFamily="34" charset="0"/>
                          <a:cs typeface="Arial" panose="020B0604020202020204" pitchFamily="34" charset="0"/>
                        </a:rPr>
                        <a:t>301</a:t>
                      </a:r>
                      <a:endParaRPr lang="ru-RU" sz="2800" b="1" i="1" dirty="0">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1" dirty="0" smtClean="0">
                          <a:solidFill>
                            <a:srgbClr val="000000"/>
                          </a:solidFill>
                          <a:effectLst/>
                          <a:latin typeface="PT Sans" panose="020B0503020203020204" pitchFamily="34" charset="-52"/>
                          <a:ea typeface="Tahoma" panose="020B0604030504040204" pitchFamily="34" charset="0"/>
                          <a:cs typeface="Arial" panose="020B0604020202020204" pitchFamily="34" charset="0"/>
                        </a:rPr>
                        <a:t>54</a:t>
                      </a:r>
                      <a:r>
                        <a:rPr lang="ru-RU" sz="2800" b="1" i="1" baseline="0" dirty="0" smtClean="0">
                          <a:solidFill>
                            <a:srgbClr val="000000"/>
                          </a:solidFill>
                          <a:effectLst/>
                          <a:latin typeface="PT Sans" panose="020B0503020203020204" pitchFamily="34" charset="-52"/>
                          <a:ea typeface="Tahoma" panose="020B0604030504040204" pitchFamily="34" charset="0"/>
                          <a:cs typeface="Arial" panose="020B0604020202020204" pitchFamily="34" charset="0"/>
                        </a:rPr>
                        <a:t> 995,77</a:t>
                      </a:r>
                      <a:endParaRPr lang="ru-RU" sz="2800" b="1" i="1" dirty="0">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1" dirty="0" smtClean="0">
                          <a:solidFill>
                            <a:srgbClr val="000000"/>
                          </a:solidFill>
                          <a:effectLst/>
                          <a:latin typeface="PT Sans" panose="020B0503020203020204" pitchFamily="34" charset="-52"/>
                          <a:ea typeface="Tahoma" panose="020B0604030504040204" pitchFamily="34" charset="0"/>
                          <a:cs typeface="Arial" panose="020B0604020202020204" pitchFamily="34" charset="0"/>
                        </a:rPr>
                        <a:t>53 814,53</a:t>
                      </a:r>
                      <a:endParaRPr lang="ru-RU" sz="2800" b="1" i="1" dirty="0">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1" dirty="0" smtClean="0">
                          <a:effectLst/>
                          <a:latin typeface="PT Sans" panose="020B0503020203020204" pitchFamily="34" charset="-52"/>
                          <a:ea typeface="Tahoma" panose="020B0604030504040204" pitchFamily="34" charset="0"/>
                          <a:cs typeface="Arial" panose="020B0604020202020204" pitchFamily="34" charset="0"/>
                        </a:rPr>
                        <a:t>1</a:t>
                      </a:r>
                      <a:r>
                        <a:rPr lang="ru-RU" sz="2800" b="1" i="1" baseline="0" dirty="0" smtClean="0">
                          <a:effectLst/>
                          <a:latin typeface="PT Sans" panose="020B0503020203020204" pitchFamily="34" charset="-52"/>
                          <a:ea typeface="Tahoma" panose="020B0604030504040204" pitchFamily="34" charset="0"/>
                          <a:cs typeface="Arial" panose="020B0604020202020204" pitchFamily="34" charset="0"/>
                        </a:rPr>
                        <a:t> 182,04</a:t>
                      </a:r>
                      <a:endParaRPr lang="ru-RU" sz="2800" b="1" i="1" dirty="0">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36246">
                <a:tc>
                  <a:txBody>
                    <a:bodyPr/>
                    <a:lstStyle/>
                    <a:p>
                      <a:pPr algn="l">
                        <a:lnSpc>
                          <a:spcPct val="115000"/>
                        </a:lnSpc>
                        <a:spcAft>
                          <a:spcPts val="0"/>
                        </a:spcAft>
                      </a:pPr>
                      <a:r>
                        <a:rPr lang="ru-RU" sz="1500" b="1" i="0" dirty="0" smtClean="0">
                          <a:solidFill>
                            <a:schemeClr val="tx1"/>
                          </a:solidFill>
                          <a:effectLst/>
                          <a:latin typeface="PT Sans" panose="020B0503020203020204" pitchFamily="34" charset="-52"/>
                          <a:ea typeface="Tahoma" panose="020B0604030504040204" pitchFamily="34" charset="0"/>
                          <a:cs typeface="Arial" panose="020B0604020202020204" pitchFamily="34" charset="0"/>
                        </a:rPr>
                        <a:t>Конкурентные процедур, победителями которых стали МСП</a:t>
                      </a:r>
                      <a:endParaRPr lang="en-US" sz="1500" b="1" i="0" dirty="0" smtClean="0">
                        <a:solidFill>
                          <a:schemeClr val="tx1"/>
                        </a:solidFill>
                        <a:effectLst/>
                        <a:latin typeface="PT Sans" panose="020B0503020203020204" pitchFamily="34" charset="-52"/>
                        <a:ea typeface="Tahoma" panose="020B0604030504040204" pitchFamily="34" charset="0"/>
                        <a:cs typeface="Arial" panose="020B0604020202020204" pitchFamily="34" charset="0"/>
                      </a:endParaRPr>
                    </a:p>
                    <a:p>
                      <a:pPr algn="l">
                        <a:lnSpc>
                          <a:spcPct val="115000"/>
                        </a:lnSpc>
                        <a:spcAft>
                          <a:spcPts val="0"/>
                        </a:spcAft>
                      </a:pPr>
                      <a:r>
                        <a:rPr lang="ru-RU" sz="1500" b="1" i="0" dirty="0" smtClean="0">
                          <a:solidFill>
                            <a:schemeClr val="tx1"/>
                          </a:solidFill>
                          <a:effectLst/>
                          <a:latin typeface="PT Sans" panose="020B0503020203020204" pitchFamily="34" charset="-52"/>
                          <a:ea typeface="Tahoma" panose="020B0604030504040204" pitchFamily="34" charset="0"/>
                          <a:cs typeface="Arial" panose="020B0604020202020204" pitchFamily="34" charset="0"/>
                        </a:rPr>
                        <a:t>Из</a:t>
                      </a:r>
                      <a:r>
                        <a:rPr lang="ru-RU" sz="1500" b="1" i="0" baseline="0" dirty="0" smtClean="0">
                          <a:solidFill>
                            <a:schemeClr val="tx1"/>
                          </a:solidFill>
                          <a:effectLst/>
                          <a:latin typeface="PT Sans" panose="020B0503020203020204" pitchFamily="34" charset="-52"/>
                          <a:ea typeface="Tahoma" panose="020B0604030504040204" pitchFamily="34" charset="0"/>
                          <a:cs typeface="Arial" panose="020B0604020202020204" pitchFamily="34" charset="0"/>
                        </a:rPr>
                        <a:t> них:</a:t>
                      </a:r>
                      <a:endParaRPr lang="ru-RU" sz="1500" b="1" i="0" dirty="0">
                        <a:solidFill>
                          <a:schemeClr val="tx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144</a:t>
                      </a:r>
                      <a:endParaRPr lang="ru-RU" sz="2800" b="1"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5 386,08</a:t>
                      </a:r>
                      <a:endParaRPr lang="ru-RU" sz="2800" b="1"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5 130,56</a:t>
                      </a:r>
                      <a:endParaRPr lang="ru-RU" sz="2800" b="1"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2800" b="1"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264,53</a:t>
                      </a:r>
                      <a:endParaRPr lang="ru-RU" sz="2800" b="1"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0000">
                <a:tc>
                  <a:txBody>
                    <a:bodyPr/>
                    <a:lstStyle/>
                    <a:p>
                      <a:pPr>
                        <a:lnSpc>
                          <a:spcPct val="115000"/>
                        </a:lnSpc>
                        <a:spcAft>
                          <a:spcPts val="0"/>
                        </a:spcAft>
                      </a:pPr>
                      <a:r>
                        <a:rPr lang="ru-RU" sz="1500" b="0" i="0" dirty="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Открытый одноэтапный конкурс</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103</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5 222,12</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4</a:t>
                      </a:r>
                      <a:r>
                        <a:rPr lang="ru-RU" sz="1500" b="0" i="0" baseline="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 976,31</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254,81</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40462">
                <a:tc>
                  <a:txBody>
                    <a:bodyPr/>
                    <a:lstStyle/>
                    <a:p>
                      <a:pPr>
                        <a:lnSpc>
                          <a:spcPct val="115000"/>
                        </a:lnSpc>
                        <a:spcAft>
                          <a:spcPts val="0"/>
                        </a:spcAft>
                      </a:pPr>
                      <a:r>
                        <a:rPr lang="ru-RU" sz="1500" b="0" i="0" dirty="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Открытый </a:t>
                      </a: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аукцион</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15</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65,59</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61,97</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3,63</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60000">
                <a:tc>
                  <a:txBody>
                    <a:bodyPr/>
                    <a:lstStyle/>
                    <a:p>
                      <a:pPr>
                        <a:lnSpc>
                          <a:spcPct val="115000"/>
                        </a:lnSpc>
                        <a:spcAft>
                          <a:spcPts val="0"/>
                        </a:spcAft>
                      </a:pPr>
                      <a:r>
                        <a:rPr lang="ru-RU" sz="1500" b="0" i="0" dirty="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Запрос котировок цен</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26</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98,37</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92,27</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500" b="0" i="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6,09</a:t>
                      </a:r>
                      <a:endParaRPr lang="ru-RU" sz="1500" b="0" i="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Прямоугольник 8"/>
          <p:cNvSpPr/>
          <p:nvPr/>
        </p:nvSpPr>
        <p:spPr>
          <a:xfrm>
            <a:off x="65315" y="992031"/>
            <a:ext cx="11851920" cy="1015663"/>
          </a:xfrm>
          <a:prstGeom prst="rect">
            <a:avLst/>
          </a:prstGeom>
        </p:spPr>
        <p:txBody>
          <a:bodyPr wrap="square">
            <a:spAutoFit/>
          </a:bodyPr>
          <a:lstStyle/>
          <a:p>
            <a:pPr>
              <a:buClr>
                <a:srgbClr val="EB8921"/>
              </a:buClr>
            </a:pP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Статистика по проведенным конкурентным процедурам группы компаний «Автодор» </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
            </a:r>
            <a:b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b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a:t>
            </a: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без учета </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конкурентных процедур на право заключения долгосрочных </a:t>
            </a: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инвестиционных </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соглашений), </a:t>
            </a: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победителями которых стали </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субъекты МСП</a:t>
            </a:r>
            <a:endPar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endParaRPr>
          </a:p>
        </p:txBody>
      </p:sp>
      <p:sp>
        <p:nvSpPr>
          <p:cNvPr id="10"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13</a:t>
            </a:r>
            <a:endParaRPr lang="ru-RU" sz="1400" b="1" dirty="0">
              <a:solidFill>
                <a:prstClr val="black"/>
              </a:solidFill>
              <a:latin typeface="Roboto Slab" pitchFamily="2" charset="0"/>
              <a:ea typeface="Roboto Slab" pitchFamily="2" charset="0"/>
              <a:cs typeface="Arial" panose="020B0604020202020204" pitchFamily="34" charset="0"/>
            </a:endParaRPr>
          </a:p>
        </p:txBody>
      </p:sp>
    </p:spTree>
    <p:extLst>
      <p:ext uri="{BB962C8B-B14F-4D97-AF65-F5344CB8AC3E}">
        <p14:creationId xmlns:p14="http://schemas.microsoft.com/office/powerpoint/2010/main" val="2283617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00116"/>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14</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4" name="TextBox 3"/>
          <p:cNvSpPr txBox="1"/>
          <p:nvPr/>
        </p:nvSpPr>
        <p:spPr>
          <a:xfrm>
            <a:off x="0" y="94338"/>
            <a:ext cx="9262752" cy="830997"/>
          </a:xfrm>
          <a:prstGeom prst="rect">
            <a:avLst/>
          </a:prstGeom>
          <a:noFill/>
        </p:spPr>
        <p:txBody>
          <a:bodyPr wrap="square" rtlCol="0">
            <a:spAutoFit/>
          </a:bodyPr>
          <a:lstStyle/>
          <a:p>
            <a:r>
              <a:rPr lang="ru-RU" sz="2400" b="1" spc="-30" dirty="0" smtClean="0">
                <a:solidFill>
                  <a:srgbClr val="4C4544"/>
                </a:solidFill>
                <a:latin typeface="Roboto Slab" pitchFamily="2" charset="0"/>
                <a:ea typeface="Roboto Slab" pitchFamily="2" charset="0"/>
                <a:cs typeface="Arial" panose="020B0604020202020204" pitchFamily="34" charset="0"/>
              </a:rPr>
              <a:t>Проект перечня </a:t>
            </a:r>
            <a:r>
              <a:rPr lang="ru-RU" sz="2400" b="1" spc="-30" dirty="0">
                <a:solidFill>
                  <a:srgbClr val="4C4544"/>
                </a:solidFill>
                <a:latin typeface="Roboto Slab" pitchFamily="2" charset="0"/>
                <a:ea typeface="Roboto Slab" pitchFamily="2" charset="0"/>
                <a:cs typeface="Arial" panose="020B0604020202020204" pitchFamily="34" charset="0"/>
              </a:rPr>
              <a:t>товаров, работ, услуг, </a:t>
            </a:r>
            <a:r>
              <a:rPr lang="ru-RU" sz="2400" b="1" spc="-30" dirty="0" smtClean="0">
                <a:solidFill>
                  <a:srgbClr val="4C4544"/>
                </a:solidFill>
                <a:latin typeface="Roboto Slab" pitchFamily="2" charset="0"/>
                <a:ea typeface="Roboto Slab" pitchFamily="2" charset="0"/>
                <a:cs typeface="Arial" panose="020B0604020202020204" pitchFamily="34" charset="0"/>
              </a:rPr>
              <a:t>планируемых к закупке </a:t>
            </a:r>
            <a:r>
              <a:rPr lang="ru-RU" sz="2400" b="1" spc="-30" dirty="0">
                <a:solidFill>
                  <a:srgbClr val="4C4544"/>
                </a:solidFill>
                <a:latin typeface="Roboto Slab" pitchFamily="2" charset="0"/>
                <a:ea typeface="Roboto Slab" pitchFamily="2" charset="0"/>
                <a:cs typeface="Arial" panose="020B0604020202020204" pitchFamily="34" charset="0"/>
              </a:rPr>
              <a:t>Государственной компанией у субъектов МСП</a:t>
            </a:r>
          </a:p>
        </p:txBody>
      </p:sp>
      <p:graphicFrame>
        <p:nvGraphicFramePr>
          <p:cNvPr id="7" name="Таблица 6"/>
          <p:cNvGraphicFramePr>
            <a:graphicFrameLocks noGrp="1"/>
          </p:cNvGraphicFramePr>
          <p:nvPr>
            <p:extLst>
              <p:ext uri="{D42A27DB-BD31-4B8C-83A1-F6EECF244321}">
                <p14:modId xmlns:p14="http://schemas.microsoft.com/office/powerpoint/2010/main" val="2720260465"/>
              </p:ext>
            </p:extLst>
          </p:nvPr>
        </p:nvGraphicFramePr>
        <p:xfrm>
          <a:off x="109827" y="1031633"/>
          <a:ext cx="5540696" cy="5211110"/>
        </p:xfrm>
        <a:graphic>
          <a:graphicData uri="http://schemas.openxmlformats.org/drawingml/2006/table">
            <a:tbl>
              <a:tblPr firstRow="1" firstCol="1" bandRow="1">
                <a:tableStyleId>{21E4AEA4-8DFA-4A89-87EB-49C32662AFE0}</a:tableStyleId>
              </a:tblPr>
              <a:tblGrid>
                <a:gridCol w="352558"/>
                <a:gridCol w="5188138"/>
              </a:tblGrid>
              <a:tr h="151470">
                <a:tc>
                  <a:txBody>
                    <a:bodyPr/>
                    <a:lstStyle/>
                    <a:p>
                      <a:pPr algn="ctr">
                        <a:lnSpc>
                          <a:spcPct val="100000"/>
                        </a:lnSpc>
                        <a:spcBef>
                          <a:spcPts val="0"/>
                        </a:spcBef>
                        <a:spcAft>
                          <a:spcPts val="0"/>
                        </a:spcAft>
                      </a:pPr>
                      <a:r>
                        <a:rPr lang="ru-RU" sz="1200" dirty="0">
                          <a:effectLst/>
                        </a:rPr>
                        <a:t>№</a:t>
                      </a:r>
                      <a:endParaRPr lang="ru-RU" sz="1200" dirty="0">
                        <a:effectLst/>
                        <a:latin typeface="Calibri"/>
                        <a:ea typeface="Times New Roman"/>
                        <a:cs typeface="Times New Roman"/>
                      </a:endParaRPr>
                    </a:p>
                  </a:txBody>
                  <a:tcPr marL="36602" marR="36602" marT="0" marB="0"/>
                </a:tc>
                <a:tc>
                  <a:txBody>
                    <a:bodyPr/>
                    <a:lstStyle/>
                    <a:p>
                      <a:pPr algn="ctr">
                        <a:lnSpc>
                          <a:spcPct val="100000"/>
                        </a:lnSpc>
                        <a:spcBef>
                          <a:spcPts val="0"/>
                        </a:spcBef>
                        <a:spcAft>
                          <a:spcPts val="0"/>
                        </a:spcAft>
                      </a:pPr>
                      <a:r>
                        <a:rPr lang="ru-RU" sz="1200" dirty="0">
                          <a:effectLst/>
                        </a:rPr>
                        <a:t>Наименование</a:t>
                      </a:r>
                      <a:endParaRPr lang="ru-RU" sz="1200" dirty="0">
                        <a:effectLst/>
                        <a:latin typeface="Calibri"/>
                        <a:ea typeface="Times New Roman"/>
                        <a:cs typeface="Times New Roman"/>
                      </a:endParaRPr>
                    </a:p>
                  </a:txBody>
                  <a:tcPr marL="36602" marR="36602" marT="0" marB="0" anchor="ctr"/>
                </a:tc>
              </a:tr>
              <a:tr h="151470">
                <a:tc gridSpan="2">
                  <a:txBody>
                    <a:bodyPr/>
                    <a:lstStyle/>
                    <a:p>
                      <a:pPr algn="ctr">
                        <a:lnSpc>
                          <a:spcPct val="100000"/>
                        </a:lnSpc>
                        <a:spcBef>
                          <a:spcPts val="0"/>
                        </a:spcBef>
                        <a:spcAft>
                          <a:spcPts val="0"/>
                        </a:spcAft>
                      </a:pPr>
                      <a:r>
                        <a:rPr lang="ru-RU" sz="1200" dirty="0">
                          <a:effectLst/>
                        </a:rPr>
                        <a:t>Услуги и/или работы</a:t>
                      </a:r>
                      <a:endParaRPr lang="ru-RU" sz="1200" dirty="0">
                        <a:effectLst/>
                        <a:latin typeface="Calibri"/>
                        <a:ea typeface="Times New Roman"/>
                        <a:cs typeface="Times New Roman"/>
                      </a:endParaRPr>
                    </a:p>
                  </a:txBody>
                  <a:tcPr marL="36602" marR="36602" marT="0" marB="0"/>
                </a:tc>
                <a:tc hMerge="1">
                  <a:txBody>
                    <a:bodyPr/>
                    <a:lstStyle/>
                    <a:p>
                      <a:endParaRPr lang="ru-RU"/>
                    </a:p>
                  </a:txBody>
                  <a:tcPr/>
                </a:tc>
              </a:tr>
              <a:tr h="302941">
                <a:tc>
                  <a:txBody>
                    <a:bodyPr/>
                    <a:lstStyle/>
                    <a:p>
                      <a:pPr algn="ctr">
                        <a:lnSpc>
                          <a:spcPct val="100000"/>
                        </a:lnSpc>
                        <a:spcBef>
                          <a:spcPts val="0"/>
                        </a:spcBef>
                        <a:spcAft>
                          <a:spcPts val="0"/>
                        </a:spcAft>
                      </a:pPr>
                      <a:r>
                        <a:rPr lang="ru-RU" sz="1200">
                          <a:effectLst/>
                        </a:rPr>
                        <a:t>1.</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dirty="0">
                          <a:effectLst/>
                        </a:rPr>
                        <a:t>Выполнение работ, оказание услуг, поставка товаров для обеспечения хозяйственных нужд</a:t>
                      </a:r>
                      <a:endParaRPr lang="ru-RU" sz="1200" dirty="0">
                        <a:effectLst/>
                        <a:latin typeface="Calibri"/>
                        <a:ea typeface="Times New Roman"/>
                        <a:cs typeface="Times New Roman"/>
                      </a:endParaRPr>
                    </a:p>
                  </a:txBody>
                  <a:tcPr marL="36602" marR="36602" marT="0" marB="0"/>
                </a:tc>
              </a:tr>
              <a:tr h="757353">
                <a:tc>
                  <a:txBody>
                    <a:bodyPr/>
                    <a:lstStyle/>
                    <a:p>
                      <a:pPr algn="ctr">
                        <a:lnSpc>
                          <a:spcPct val="100000"/>
                        </a:lnSpc>
                        <a:spcBef>
                          <a:spcPts val="0"/>
                        </a:spcBef>
                        <a:spcAft>
                          <a:spcPts val="0"/>
                        </a:spcAft>
                      </a:pPr>
                      <a:r>
                        <a:rPr lang="ru-RU" sz="1200">
                          <a:effectLst/>
                        </a:rPr>
                        <a:t>2</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dirty="0">
                          <a:effectLst/>
                        </a:rPr>
                        <a:t>Выполнение проектных и/или изыскательских работ, и/или разработка рабочей документации на строительство и/или реконструкцию, и/или капитальный ремонт, и/или ремонт автомобильных дорог и/или искусственных сооружений на них</a:t>
                      </a:r>
                      <a:endParaRPr lang="ru-RU" sz="1200" dirty="0">
                        <a:effectLst/>
                        <a:latin typeface="Calibri"/>
                        <a:ea typeface="Times New Roman"/>
                        <a:cs typeface="Times New Roman"/>
                      </a:endParaRPr>
                    </a:p>
                  </a:txBody>
                  <a:tcPr marL="36602" marR="36602" marT="0" marB="0"/>
                </a:tc>
              </a:tr>
              <a:tr h="302941">
                <a:tc>
                  <a:txBody>
                    <a:bodyPr/>
                    <a:lstStyle/>
                    <a:p>
                      <a:pPr algn="ctr">
                        <a:lnSpc>
                          <a:spcPct val="100000"/>
                        </a:lnSpc>
                        <a:spcBef>
                          <a:spcPts val="0"/>
                        </a:spcBef>
                        <a:spcAft>
                          <a:spcPts val="0"/>
                        </a:spcAft>
                      </a:pPr>
                      <a:r>
                        <a:rPr lang="ru-RU" sz="1200">
                          <a:effectLst/>
                        </a:rPr>
                        <a:t>3.</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a:effectLst/>
                        </a:rPr>
                        <a:t>Работы по подготовке территории строительства и/или реконструкции, и/или капитального ремонта</a:t>
                      </a:r>
                      <a:endParaRPr lang="ru-RU" sz="1200">
                        <a:effectLst/>
                        <a:latin typeface="Calibri"/>
                        <a:ea typeface="Times New Roman"/>
                        <a:cs typeface="Times New Roman"/>
                      </a:endParaRPr>
                    </a:p>
                  </a:txBody>
                  <a:tcPr marL="36602" marR="36602" marT="0" marB="0"/>
                </a:tc>
              </a:tr>
              <a:tr h="302941">
                <a:tc>
                  <a:txBody>
                    <a:bodyPr/>
                    <a:lstStyle/>
                    <a:p>
                      <a:pPr algn="ctr">
                        <a:lnSpc>
                          <a:spcPct val="100000"/>
                        </a:lnSpc>
                        <a:spcBef>
                          <a:spcPts val="0"/>
                        </a:spcBef>
                        <a:spcAft>
                          <a:spcPts val="0"/>
                        </a:spcAft>
                      </a:pPr>
                      <a:r>
                        <a:rPr lang="ru-RU" sz="1200">
                          <a:effectLst/>
                        </a:rPr>
                        <a:t>4.</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dirty="0">
                          <a:effectLst/>
                        </a:rPr>
                        <a:t>Строительство линейных искусственных сооружений и объектов инфраструктуры</a:t>
                      </a:r>
                      <a:endParaRPr lang="ru-RU" sz="1200" dirty="0">
                        <a:effectLst/>
                        <a:latin typeface="Calibri"/>
                        <a:ea typeface="Times New Roman"/>
                        <a:cs typeface="Times New Roman"/>
                      </a:endParaRPr>
                    </a:p>
                  </a:txBody>
                  <a:tcPr marL="36602" marR="36602" marT="0" marB="0"/>
                </a:tc>
              </a:tr>
              <a:tr h="454412">
                <a:tc>
                  <a:txBody>
                    <a:bodyPr/>
                    <a:lstStyle/>
                    <a:p>
                      <a:pPr algn="ctr">
                        <a:lnSpc>
                          <a:spcPct val="100000"/>
                        </a:lnSpc>
                        <a:spcBef>
                          <a:spcPts val="0"/>
                        </a:spcBef>
                        <a:spcAft>
                          <a:spcPts val="0"/>
                        </a:spcAft>
                      </a:pPr>
                      <a:r>
                        <a:rPr lang="ru-RU" sz="1200">
                          <a:effectLst/>
                        </a:rPr>
                        <a:t>5.</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dirty="0">
                          <a:effectLst/>
                        </a:rPr>
                        <a:t>Ремонт и/или капитальный ремонт автомобильных дорог и/или искусственных сооружений на них, и/или объектов инфраструктуры</a:t>
                      </a:r>
                      <a:endParaRPr lang="ru-RU" sz="1200" dirty="0">
                        <a:effectLst/>
                        <a:latin typeface="Calibri"/>
                        <a:ea typeface="Times New Roman"/>
                        <a:cs typeface="Times New Roman"/>
                      </a:endParaRPr>
                    </a:p>
                  </a:txBody>
                  <a:tcPr marL="36602" marR="36602" marT="0" marB="0"/>
                </a:tc>
              </a:tr>
              <a:tr h="302941">
                <a:tc>
                  <a:txBody>
                    <a:bodyPr/>
                    <a:lstStyle/>
                    <a:p>
                      <a:pPr algn="ctr">
                        <a:lnSpc>
                          <a:spcPct val="100000"/>
                        </a:lnSpc>
                        <a:spcBef>
                          <a:spcPts val="0"/>
                        </a:spcBef>
                        <a:spcAft>
                          <a:spcPts val="0"/>
                        </a:spcAft>
                      </a:pPr>
                      <a:r>
                        <a:rPr lang="ru-RU" sz="1200">
                          <a:effectLst/>
                        </a:rPr>
                        <a:t>6.</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a:effectLst/>
                        </a:rPr>
                        <a:t>Диагностика и/или обследование автомобильных дорог и/или искусственных сооружений на них</a:t>
                      </a:r>
                      <a:endParaRPr lang="ru-RU" sz="1200">
                        <a:effectLst/>
                        <a:latin typeface="Calibri"/>
                        <a:ea typeface="Times New Roman"/>
                        <a:cs typeface="Times New Roman"/>
                      </a:endParaRPr>
                    </a:p>
                  </a:txBody>
                  <a:tcPr marL="36602" marR="36602" marT="0" marB="0"/>
                </a:tc>
              </a:tr>
              <a:tr h="290079">
                <a:tc>
                  <a:txBody>
                    <a:bodyPr/>
                    <a:lstStyle/>
                    <a:p>
                      <a:pPr algn="ctr">
                        <a:lnSpc>
                          <a:spcPct val="100000"/>
                        </a:lnSpc>
                        <a:spcBef>
                          <a:spcPts val="0"/>
                        </a:spcBef>
                        <a:spcAft>
                          <a:spcPts val="0"/>
                        </a:spcAft>
                      </a:pPr>
                      <a:r>
                        <a:rPr lang="ru-RU" sz="1200">
                          <a:effectLst/>
                        </a:rPr>
                        <a:t>7.</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dirty="0">
                          <a:effectLst/>
                        </a:rPr>
                        <a:t>Содержание автомобильных дорог и искусственных сооружений на них</a:t>
                      </a:r>
                      <a:endParaRPr lang="ru-RU" sz="1200" dirty="0">
                        <a:effectLst/>
                        <a:latin typeface="Calibri"/>
                        <a:ea typeface="Times New Roman"/>
                        <a:cs typeface="Times New Roman"/>
                      </a:endParaRPr>
                    </a:p>
                  </a:txBody>
                  <a:tcPr marL="36602" marR="36602" marT="0" marB="0"/>
                </a:tc>
              </a:tr>
              <a:tr h="454412">
                <a:tc>
                  <a:txBody>
                    <a:bodyPr/>
                    <a:lstStyle/>
                    <a:p>
                      <a:pPr algn="ctr">
                        <a:lnSpc>
                          <a:spcPct val="100000"/>
                        </a:lnSpc>
                        <a:spcBef>
                          <a:spcPts val="0"/>
                        </a:spcBef>
                        <a:spcAft>
                          <a:spcPts val="0"/>
                        </a:spcAft>
                      </a:pPr>
                      <a:r>
                        <a:rPr lang="ru-RU" sz="1200">
                          <a:effectLst/>
                        </a:rPr>
                        <a:t>8.</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a:effectLst/>
                        </a:rPr>
                        <a:t>Выполнение работ и/или услуг в рамках планов научно-исследовательских и опытно-конструкторских разработок</a:t>
                      </a:r>
                      <a:endParaRPr lang="ru-RU" sz="1200">
                        <a:effectLst/>
                        <a:latin typeface="Calibri"/>
                        <a:ea typeface="Times New Roman"/>
                        <a:cs typeface="Times New Roman"/>
                      </a:endParaRPr>
                    </a:p>
                  </a:txBody>
                  <a:tcPr marL="36602" marR="36602" marT="0" marB="0"/>
                </a:tc>
              </a:tr>
              <a:tr h="337516">
                <a:tc>
                  <a:txBody>
                    <a:bodyPr/>
                    <a:lstStyle/>
                    <a:p>
                      <a:pPr algn="ctr">
                        <a:lnSpc>
                          <a:spcPct val="100000"/>
                        </a:lnSpc>
                        <a:spcBef>
                          <a:spcPts val="0"/>
                        </a:spcBef>
                        <a:spcAft>
                          <a:spcPts val="0"/>
                        </a:spcAft>
                      </a:pPr>
                      <a:r>
                        <a:rPr lang="ru-RU" sz="1200">
                          <a:effectLst/>
                        </a:rPr>
                        <a:t>9.</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a:effectLst/>
                        </a:rPr>
                        <a:t>Выполнение земельно-кадастровых работ и/или  топографических работ, и/или геодезических работ</a:t>
                      </a:r>
                      <a:endParaRPr lang="ru-RU" sz="1200">
                        <a:effectLst/>
                        <a:latin typeface="Calibri"/>
                        <a:ea typeface="Times New Roman"/>
                        <a:cs typeface="Times New Roman"/>
                      </a:endParaRPr>
                    </a:p>
                  </a:txBody>
                  <a:tcPr marL="36602" marR="36602" marT="0" marB="0"/>
                </a:tc>
              </a:tr>
              <a:tr h="302941">
                <a:tc>
                  <a:txBody>
                    <a:bodyPr/>
                    <a:lstStyle/>
                    <a:p>
                      <a:pPr algn="ctr">
                        <a:lnSpc>
                          <a:spcPct val="100000"/>
                        </a:lnSpc>
                        <a:spcBef>
                          <a:spcPts val="0"/>
                        </a:spcBef>
                        <a:spcAft>
                          <a:spcPts val="0"/>
                        </a:spcAft>
                      </a:pPr>
                      <a:r>
                        <a:rPr lang="ru-RU" sz="1200">
                          <a:effectLst/>
                        </a:rPr>
                        <a:t>10.</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a:effectLst/>
                        </a:rPr>
                        <a:t>Выполнение работ по подготовке документации по планировке территории</a:t>
                      </a:r>
                      <a:endParaRPr lang="ru-RU" sz="1200">
                        <a:effectLst/>
                        <a:latin typeface="Calibri"/>
                        <a:ea typeface="Times New Roman"/>
                        <a:cs typeface="Times New Roman"/>
                      </a:endParaRPr>
                    </a:p>
                  </a:txBody>
                  <a:tcPr marL="36602" marR="36602" marT="0" marB="0"/>
                </a:tc>
              </a:tr>
              <a:tr h="757353">
                <a:tc>
                  <a:txBody>
                    <a:bodyPr/>
                    <a:lstStyle/>
                    <a:p>
                      <a:pPr algn="ctr">
                        <a:lnSpc>
                          <a:spcPct val="100000"/>
                        </a:lnSpc>
                        <a:spcBef>
                          <a:spcPts val="0"/>
                        </a:spcBef>
                        <a:spcAft>
                          <a:spcPts val="0"/>
                        </a:spcAft>
                      </a:pPr>
                      <a:r>
                        <a:rPr lang="ru-RU" sz="1200">
                          <a:effectLst/>
                        </a:rPr>
                        <a:t>11.</a:t>
                      </a:r>
                      <a:endParaRPr lang="ru-RU" sz="1200">
                        <a:effectLst/>
                        <a:latin typeface="Calibri"/>
                        <a:ea typeface="Times New Roman"/>
                        <a:cs typeface="Times New Roman"/>
                      </a:endParaRPr>
                    </a:p>
                  </a:txBody>
                  <a:tcPr marL="36602" marR="36602" marT="0" marB="0" anchor="ctr"/>
                </a:tc>
                <a:tc>
                  <a:txBody>
                    <a:bodyPr/>
                    <a:lstStyle/>
                    <a:p>
                      <a:pPr algn="just">
                        <a:lnSpc>
                          <a:spcPct val="100000"/>
                        </a:lnSpc>
                        <a:spcBef>
                          <a:spcPts val="0"/>
                        </a:spcBef>
                        <a:spcAft>
                          <a:spcPts val="0"/>
                        </a:spcAft>
                      </a:pPr>
                      <a:r>
                        <a:rPr lang="ru-RU" sz="1200" dirty="0">
                          <a:effectLst/>
                        </a:rPr>
                        <a:t>Выполнение работ по проектированию, и/или созданию, и/или внедрению, и/или содержанию, и/или обслуживанию элементов информационно-технической инфраструктуры и интеллектуальных транспортных систем</a:t>
                      </a:r>
                      <a:endParaRPr lang="ru-RU" sz="1200" dirty="0">
                        <a:effectLst/>
                        <a:latin typeface="Calibri"/>
                        <a:ea typeface="Times New Roman"/>
                        <a:cs typeface="Times New Roman"/>
                      </a:endParaRPr>
                    </a:p>
                  </a:txBody>
                  <a:tcPr marL="36602" marR="36602" marT="0" marB="0"/>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354016176"/>
              </p:ext>
            </p:extLst>
          </p:nvPr>
        </p:nvGraphicFramePr>
        <p:xfrm>
          <a:off x="5722860" y="1039445"/>
          <a:ext cx="6367540" cy="5355276"/>
        </p:xfrm>
        <a:graphic>
          <a:graphicData uri="http://schemas.openxmlformats.org/drawingml/2006/table">
            <a:tbl>
              <a:tblPr firstRow="1" firstCol="1" bandRow="1">
                <a:tableStyleId>{21E4AEA4-8DFA-4A89-87EB-49C32662AFE0}</a:tableStyleId>
              </a:tblPr>
              <a:tblGrid>
                <a:gridCol w="463818"/>
                <a:gridCol w="5903722"/>
              </a:tblGrid>
              <a:tr h="52287">
                <a:tc gridSpan="2">
                  <a:txBody>
                    <a:bodyPr/>
                    <a:lstStyle/>
                    <a:p>
                      <a:pPr algn="ctr">
                        <a:lnSpc>
                          <a:spcPct val="115000"/>
                        </a:lnSpc>
                        <a:spcAft>
                          <a:spcPts val="0"/>
                        </a:spcAft>
                      </a:pPr>
                      <a:r>
                        <a:rPr lang="ru-RU" sz="800" dirty="0">
                          <a:effectLst/>
                        </a:rPr>
                        <a:t>Товары</a:t>
                      </a:r>
                      <a:endParaRPr lang="ru-RU" sz="800" dirty="0">
                        <a:effectLst/>
                        <a:latin typeface="Calibri"/>
                        <a:ea typeface="Times New Roman"/>
                        <a:cs typeface="Times New Roman"/>
                      </a:endParaRPr>
                    </a:p>
                  </a:txBody>
                  <a:tcPr marL="24244" marR="24244" marT="0" marB="0" anchor="ctr"/>
                </a:tc>
                <a:tc hMerge="1">
                  <a:txBody>
                    <a:bodyPr/>
                    <a:lstStyle/>
                    <a:p>
                      <a:endParaRPr lang="ru-RU"/>
                    </a:p>
                  </a:txBody>
                  <a:tcPr/>
                </a:tc>
              </a:tr>
              <a:tr h="86741">
                <a:tc>
                  <a:txBody>
                    <a:bodyPr/>
                    <a:lstStyle/>
                    <a:p>
                      <a:pPr algn="ctr">
                        <a:lnSpc>
                          <a:spcPct val="115000"/>
                        </a:lnSpc>
                        <a:spcAft>
                          <a:spcPts val="0"/>
                        </a:spcAft>
                      </a:pPr>
                      <a:r>
                        <a:rPr lang="ru-RU" sz="800">
                          <a:effectLst/>
                        </a:rPr>
                        <a:t>1.</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Элементы обустройства:</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dirty="0">
                          <a:effectLst/>
                        </a:rPr>
                        <a:t>1.1</a:t>
                      </a:r>
                      <a:endParaRPr lang="ru-RU" sz="800" dirty="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барьерные ограждения </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1.2</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перильные ограждения</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1.3</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сигнальные столбики</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1.4</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a:effectLst/>
                        </a:rPr>
                        <a:t>ограждение дорог от диких животных</a:t>
                      </a:r>
                      <a:endParaRPr lang="ru-RU" sz="80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1.5</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a:effectLst/>
                        </a:rPr>
                        <a:t>дорожные световозвращатели</a:t>
                      </a:r>
                      <a:endParaRPr lang="ru-RU" sz="80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1.6</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a:effectLst/>
                        </a:rPr>
                        <a:t>противоослепляющие экраны</a:t>
                      </a:r>
                      <a:endParaRPr lang="ru-RU" sz="80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1.7</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акустические экраны</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1.8</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a:effectLst/>
                        </a:rPr>
                        <a:t>рамные конструкции </a:t>
                      </a:r>
                      <a:endParaRPr lang="ru-RU" sz="80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1.9</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металлические опоры</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1.10</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Т-образные опоры, П-образные опоры, Г-образные опоры</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1.11</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знаки и стойки дорожные</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1.12</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железобетонные, бетонные элементы ограждений и обустройства</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1.13</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камни бортовые</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1.14</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элементы обустройства площадок отдыха</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2.</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Элементы системы поверхностного водоотвода</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3.</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Шпунтовые ограждения</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4.</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Элементы гидротехнических сооружений (в </a:t>
                      </a:r>
                      <a:r>
                        <a:rPr lang="ru-RU" sz="800" dirty="0" err="1">
                          <a:effectLst/>
                        </a:rPr>
                        <a:t>т.ч</a:t>
                      </a:r>
                      <a:r>
                        <a:rPr lang="ru-RU" sz="800" dirty="0">
                          <a:effectLst/>
                        </a:rPr>
                        <a:t>. водопропускные трубы)</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5.</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Пролетные строения пешеходных мостовых сооружений</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6.</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Временные мостовые сооружения</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7.</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a:effectLst/>
                        </a:rPr>
                        <a:t>Части опорные мостовые</a:t>
                      </a:r>
                      <a:endParaRPr lang="ru-RU" sz="80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8.</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Деформационные швы</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9.</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Вентиляционное оборудование</a:t>
                      </a:r>
                      <a:endParaRPr lang="ru-RU" sz="800" dirty="0">
                        <a:effectLst/>
                        <a:latin typeface="Calibri"/>
                        <a:ea typeface="Times New Roman"/>
                        <a:cs typeface="Times New Roman"/>
                      </a:endParaRPr>
                    </a:p>
                  </a:txBody>
                  <a:tcPr marL="24244" marR="24244" marT="0" marB="0"/>
                </a:tc>
              </a:tr>
              <a:tr h="278999">
                <a:tc>
                  <a:txBody>
                    <a:bodyPr/>
                    <a:lstStyle/>
                    <a:p>
                      <a:pPr algn="ctr">
                        <a:lnSpc>
                          <a:spcPct val="115000"/>
                        </a:lnSpc>
                        <a:spcAft>
                          <a:spcPts val="0"/>
                        </a:spcAft>
                      </a:pPr>
                      <a:r>
                        <a:rPr lang="ru-RU" sz="800">
                          <a:effectLst/>
                        </a:rPr>
                        <a:t>10.</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Электрооборудование (кабельная продукция, изделия электроизоляционные, стойки и опоры для воздушных линий электропередачи, открытых распределительных устройств, систем электроосвещения и </a:t>
                      </a:r>
                      <a:r>
                        <a:rPr lang="ru-RU" sz="800" dirty="0" err="1">
                          <a:effectLst/>
                        </a:rPr>
                        <a:t>молниезащиты</a:t>
                      </a:r>
                      <a:r>
                        <a:rPr lang="ru-RU" sz="800" dirty="0">
                          <a:effectLst/>
                        </a:rPr>
                        <a:t>)</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11.</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Все виды </a:t>
                      </a:r>
                      <a:r>
                        <a:rPr lang="ru-RU" sz="800" dirty="0" err="1">
                          <a:effectLst/>
                        </a:rPr>
                        <a:t>габионных</a:t>
                      </a:r>
                      <a:r>
                        <a:rPr lang="ru-RU" sz="800" dirty="0">
                          <a:effectLst/>
                        </a:rPr>
                        <a:t> конструкций</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12.</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Все виды </a:t>
                      </a:r>
                      <a:r>
                        <a:rPr lang="ru-RU" sz="800" dirty="0" err="1">
                          <a:effectLst/>
                        </a:rPr>
                        <a:t>геосинтетических</a:t>
                      </a:r>
                      <a:r>
                        <a:rPr lang="ru-RU" sz="800" dirty="0">
                          <a:effectLst/>
                        </a:rPr>
                        <a:t> материалов согласно ГОСТ Р 55028</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13.</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Все виды локально очистных сооружений, емкостей, канализационных насосных станций</a:t>
                      </a:r>
                      <a:endParaRPr lang="ru-RU" sz="800" dirty="0">
                        <a:effectLst/>
                        <a:latin typeface="Calibri"/>
                        <a:ea typeface="Times New Roman"/>
                        <a:cs typeface="Times New Roman"/>
                      </a:endParaRPr>
                    </a:p>
                  </a:txBody>
                  <a:tcPr marL="24244" marR="24244" marT="0" marB="0"/>
                </a:tc>
              </a:tr>
              <a:tr h="322012">
                <a:tc>
                  <a:txBody>
                    <a:bodyPr/>
                    <a:lstStyle/>
                    <a:p>
                      <a:pPr algn="ctr">
                        <a:lnSpc>
                          <a:spcPct val="115000"/>
                        </a:lnSpc>
                        <a:spcAft>
                          <a:spcPts val="0"/>
                        </a:spcAft>
                      </a:pPr>
                      <a:r>
                        <a:rPr lang="ru-RU" sz="800">
                          <a:effectLst/>
                        </a:rPr>
                        <a:t>14.</a:t>
                      </a:r>
                      <a:endParaRPr lang="ru-RU" sz="800">
                        <a:effectLst/>
                        <a:latin typeface="Calibri"/>
                        <a:ea typeface="Times New Roman"/>
                        <a:cs typeface="Times New Roman"/>
                      </a:endParaRPr>
                    </a:p>
                  </a:txBody>
                  <a:tcPr marL="24244" marR="24244" marT="0" marB="0" anchor="ctr"/>
                </a:tc>
                <a:tc>
                  <a:txBody>
                    <a:bodyPr/>
                    <a:lstStyle/>
                    <a:p>
                      <a:pPr algn="just">
                        <a:lnSpc>
                          <a:spcPct val="115000"/>
                        </a:lnSpc>
                        <a:spcAft>
                          <a:spcPts val="0"/>
                        </a:spcAft>
                      </a:pPr>
                      <a:r>
                        <a:rPr lang="ru-RU" sz="800" dirty="0">
                          <a:effectLst/>
                        </a:rPr>
                        <a:t>Все виды лакокрасочных материалов для защиты от коррозии мостов, тоннелей, дорожных ограждений, эстакад, решеток, других металлических, бетонных и железобетонных конструкций, перильных ограждений и осветительной арматуры </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15.</a:t>
                      </a:r>
                      <a:endParaRPr lang="ru-RU" sz="800">
                        <a:effectLst/>
                        <a:latin typeface="Calibri"/>
                        <a:ea typeface="Times New Roman"/>
                        <a:cs typeface="Times New Roman"/>
                      </a:endParaRPr>
                    </a:p>
                  </a:txBody>
                  <a:tcPr marL="24244" marR="24244" marT="0" marB="0" anchor="ctr"/>
                </a:tc>
                <a:tc>
                  <a:txBody>
                    <a:bodyPr/>
                    <a:lstStyle/>
                    <a:p>
                      <a:pPr>
                        <a:lnSpc>
                          <a:spcPct val="106000"/>
                        </a:lnSpc>
                        <a:spcAft>
                          <a:spcPts val="0"/>
                        </a:spcAft>
                      </a:pPr>
                      <a:r>
                        <a:rPr lang="ru-RU" sz="800">
                          <a:effectLst/>
                        </a:rPr>
                        <a:t>Все виды материалов для гидроизоляции</a:t>
                      </a:r>
                      <a:endParaRPr lang="ru-RU" sz="80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16.</a:t>
                      </a:r>
                      <a:endParaRPr lang="ru-RU" sz="800">
                        <a:effectLst/>
                        <a:latin typeface="Calibri"/>
                        <a:ea typeface="Times New Roman"/>
                        <a:cs typeface="Times New Roman"/>
                      </a:endParaRPr>
                    </a:p>
                  </a:txBody>
                  <a:tcPr marL="24244" marR="24244" marT="0" marB="0" anchor="ctr"/>
                </a:tc>
                <a:tc>
                  <a:txBody>
                    <a:bodyPr/>
                    <a:lstStyle/>
                    <a:p>
                      <a:pPr>
                        <a:lnSpc>
                          <a:spcPct val="115000"/>
                        </a:lnSpc>
                        <a:spcAft>
                          <a:spcPts val="0"/>
                        </a:spcAft>
                      </a:pPr>
                      <a:r>
                        <a:rPr lang="ru-RU" sz="800" dirty="0">
                          <a:effectLst/>
                        </a:rPr>
                        <a:t>Все виды приборов и оборудования для контроля качества производства работ</a:t>
                      </a:r>
                      <a:endParaRPr lang="ru-RU" sz="800" dirty="0">
                        <a:effectLst/>
                        <a:latin typeface="Calibri"/>
                        <a:ea typeface="Times New Roman"/>
                        <a:cs typeface="Times New Roman"/>
                      </a:endParaRPr>
                    </a:p>
                  </a:txBody>
                  <a:tcPr marL="24244" marR="24244" marT="0" marB="0"/>
                </a:tc>
              </a:tr>
              <a:tr h="86741">
                <a:tc>
                  <a:txBody>
                    <a:bodyPr/>
                    <a:lstStyle/>
                    <a:p>
                      <a:pPr algn="ctr">
                        <a:lnSpc>
                          <a:spcPct val="115000"/>
                        </a:lnSpc>
                        <a:spcAft>
                          <a:spcPts val="0"/>
                        </a:spcAft>
                      </a:pPr>
                      <a:r>
                        <a:rPr lang="ru-RU" sz="800">
                          <a:effectLst/>
                        </a:rPr>
                        <a:t>17.</a:t>
                      </a:r>
                      <a:endParaRPr lang="ru-RU" sz="800">
                        <a:effectLst/>
                        <a:latin typeface="Calibri"/>
                        <a:ea typeface="Times New Roman"/>
                        <a:cs typeface="Times New Roman"/>
                      </a:endParaRPr>
                    </a:p>
                  </a:txBody>
                  <a:tcPr marL="24244" marR="24244" marT="0" marB="0" anchor="ctr"/>
                </a:tc>
                <a:tc>
                  <a:txBody>
                    <a:bodyPr/>
                    <a:lstStyle/>
                    <a:p>
                      <a:pPr>
                        <a:lnSpc>
                          <a:spcPct val="115000"/>
                        </a:lnSpc>
                        <a:spcAft>
                          <a:spcPts val="0"/>
                        </a:spcAft>
                      </a:pPr>
                      <a:r>
                        <a:rPr lang="ru-RU" sz="800" dirty="0">
                          <a:effectLst/>
                        </a:rPr>
                        <a:t>Материалы для дорожной разметки</a:t>
                      </a:r>
                      <a:endParaRPr lang="ru-RU" sz="800" dirty="0">
                        <a:effectLst/>
                        <a:latin typeface="Calibri"/>
                        <a:ea typeface="Times New Roman"/>
                        <a:cs typeface="Times New Roman"/>
                      </a:endParaRPr>
                    </a:p>
                  </a:txBody>
                  <a:tcPr marL="24244" marR="24244" marT="0" marB="0"/>
                </a:tc>
              </a:tr>
              <a:tr h="173482">
                <a:tc>
                  <a:txBody>
                    <a:bodyPr/>
                    <a:lstStyle/>
                    <a:p>
                      <a:pPr algn="ctr">
                        <a:lnSpc>
                          <a:spcPct val="115000"/>
                        </a:lnSpc>
                        <a:spcAft>
                          <a:spcPts val="0"/>
                        </a:spcAft>
                      </a:pPr>
                      <a:r>
                        <a:rPr lang="ru-RU" sz="800">
                          <a:effectLst/>
                        </a:rPr>
                        <a:t>18.</a:t>
                      </a:r>
                      <a:endParaRPr lang="ru-RU" sz="800">
                        <a:effectLst/>
                        <a:latin typeface="Calibri"/>
                        <a:ea typeface="Times New Roman"/>
                        <a:cs typeface="Times New Roman"/>
                      </a:endParaRPr>
                    </a:p>
                  </a:txBody>
                  <a:tcPr marL="24244" marR="24244" marT="0" marB="0" anchor="ctr"/>
                </a:tc>
                <a:tc>
                  <a:txBody>
                    <a:bodyPr/>
                    <a:lstStyle/>
                    <a:p>
                      <a:pPr>
                        <a:lnSpc>
                          <a:spcPct val="115000"/>
                        </a:lnSpc>
                        <a:spcAft>
                          <a:spcPts val="0"/>
                        </a:spcAft>
                      </a:pPr>
                      <a:r>
                        <a:rPr lang="ru-RU" sz="800" dirty="0">
                          <a:effectLst/>
                        </a:rPr>
                        <a:t>Ремонтные смеси элементов искусственных сооружений и элементов обустройства</a:t>
                      </a:r>
                      <a:endParaRPr lang="ru-RU" sz="800" dirty="0">
                        <a:effectLst/>
                        <a:latin typeface="Calibri"/>
                        <a:ea typeface="Times New Roman"/>
                        <a:cs typeface="Times New Roman"/>
                      </a:endParaRPr>
                    </a:p>
                  </a:txBody>
                  <a:tcPr marL="24244" marR="24244" marT="0" marB="0"/>
                </a:tc>
              </a:tr>
              <a:tr h="0">
                <a:tc>
                  <a:txBody>
                    <a:bodyPr/>
                    <a:lstStyle/>
                    <a:p>
                      <a:pPr algn="ctr">
                        <a:lnSpc>
                          <a:spcPct val="115000"/>
                        </a:lnSpc>
                        <a:spcAft>
                          <a:spcPts val="0"/>
                        </a:spcAft>
                      </a:pPr>
                      <a:r>
                        <a:rPr lang="ru-RU" sz="800" dirty="0">
                          <a:effectLst/>
                        </a:rPr>
                        <a:t>19.</a:t>
                      </a:r>
                      <a:endParaRPr lang="ru-RU" sz="800" dirty="0">
                        <a:effectLst/>
                        <a:latin typeface="Calibri"/>
                        <a:ea typeface="Times New Roman"/>
                        <a:cs typeface="Times New Roman"/>
                      </a:endParaRPr>
                    </a:p>
                  </a:txBody>
                  <a:tcPr marL="24244" marR="24244" marT="0" marB="0" anchor="ctr"/>
                </a:tc>
                <a:tc>
                  <a:txBody>
                    <a:bodyPr/>
                    <a:lstStyle/>
                    <a:p>
                      <a:pPr>
                        <a:lnSpc>
                          <a:spcPct val="115000"/>
                        </a:lnSpc>
                        <a:spcAft>
                          <a:spcPts val="0"/>
                        </a:spcAft>
                      </a:pPr>
                      <a:r>
                        <a:rPr lang="ru-RU" sz="800" dirty="0">
                          <a:effectLst/>
                        </a:rPr>
                        <a:t>Рекламные конструкции</a:t>
                      </a:r>
                      <a:endParaRPr lang="ru-RU" sz="800" dirty="0">
                        <a:effectLst/>
                        <a:latin typeface="Calibri"/>
                        <a:ea typeface="Times New Roman"/>
                        <a:cs typeface="Times New Roman"/>
                      </a:endParaRPr>
                    </a:p>
                  </a:txBody>
                  <a:tcPr marL="24244" marR="24244" marT="0" marB="0"/>
                </a:tc>
              </a:tr>
            </a:tbl>
          </a:graphicData>
        </a:graphic>
      </p:graphicFrame>
    </p:spTree>
    <p:extLst>
      <p:ext uri="{BB962C8B-B14F-4D97-AF65-F5344CB8AC3E}">
        <p14:creationId xmlns:p14="http://schemas.microsoft.com/office/powerpoint/2010/main" val="1246774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15</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0" y="124085"/>
            <a:ext cx="9730154" cy="1147887"/>
          </a:xfrm>
          <a:prstGeom prst="rect">
            <a:avLst/>
          </a:prstGeom>
          <a:ln>
            <a:miter lim="800000"/>
            <a:headEnd/>
            <a:tailEnd/>
          </a:ln>
        </p:spPr>
        <p:txBody>
          <a:bodyPr wrap="square" lIns="100463" tIns="50233" rIns="100463" bIns="50233" rtlCol="0">
            <a:spAutoFit/>
          </a:bodyPr>
          <a:lstStyle/>
          <a:p>
            <a:pPr defTabSz="912757" eaLnBrk="0" hangingPunct="0"/>
            <a:r>
              <a:rPr lang="ru-RU" sz="2200" b="1" dirty="0">
                <a:solidFill>
                  <a:prstClr val="black"/>
                </a:solidFill>
                <a:latin typeface="PT Sans" panose="020B0604020202020204" charset="-52"/>
                <a:ea typeface="Tahoma" panose="020B0604030504040204" pitchFamily="34" charset="0"/>
                <a:cs typeface="Arial" panose="020B0604020202020204" pitchFamily="34" charset="0"/>
              </a:rPr>
              <a:t>Мероприятия по упрощению доступа субъектов </a:t>
            </a:r>
            <a:r>
              <a:rPr lang="ru-RU" sz="2200" b="1" dirty="0" smtClean="0">
                <a:solidFill>
                  <a:prstClr val="black"/>
                </a:solidFill>
                <a:latin typeface="PT Sans" panose="020B0604020202020204" charset="-52"/>
                <a:ea typeface="Tahoma" panose="020B0604030504040204" pitchFamily="34" charset="0"/>
                <a:cs typeface="Arial" panose="020B0604020202020204" pitchFamily="34" charset="0"/>
              </a:rPr>
              <a:t>МСП к </a:t>
            </a:r>
            <a:r>
              <a:rPr lang="ru-RU" sz="2200" b="1" dirty="0">
                <a:solidFill>
                  <a:prstClr val="black"/>
                </a:solidFill>
                <a:latin typeface="PT Sans" panose="020B0604020202020204" charset="-52"/>
                <a:ea typeface="Tahoma" panose="020B0604030504040204" pitchFamily="34" charset="0"/>
                <a:cs typeface="Arial" panose="020B0604020202020204" pitchFamily="34" charset="0"/>
              </a:rPr>
              <a:t>закупкам Государственной компании «Автодор»</a:t>
            </a:r>
          </a:p>
          <a:p>
            <a:pPr defTabSz="912757" eaLnBrk="0" hangingPunct="0"/>
            <a:endParaRPr lang="ru-RU" sz="2400" b="1" dirty="0">
              <a:solidFill>
                <a:srgbClr val="4C4544"/>
              </a:solidFill>
              <a:latin typeface="Roboto Slab" pitchFamily="2" charset="0"/>
              <a:ea typeface="Roboto Slab" pitchFamily="2" charset="0"/>
              <a:cs typeface="Arial" panose="020B0604020202020204" pitchFamily="34" charset="0"/>
            </a:endParaRPr>
          </a:p>
        </p:txBody>
      </p:sp>
      <p:sp>
        <p:nvSpPr>
          <p:cNvPr id="8" name="Прямоугольник 7"/>
          <p:cNvSpPr/>
          <p:nvPr/>
        </p:nvSpPr>
        <p:spPr>
          <a:xfrm>
            <a:off x="159114" y="1266266"/>
            <a:ext cx="11632847" cy="1862048"/>
          </a:xfrm>
          <a:prstGeom prst="rect">
            <a:avLst/>
          </a:prstGeom>
        </p:spPr>
        <p:txBody>
          <a:bodyPr wrap="square">
            <a:spAutoFit/>
          </a:bodyPr>
          <a:lstStyle/>
          <a:p>
            <a:pPr>
              <a:lnSpc>
                <a:spcPct val="115000"/>
              </a:lnSpc>
              <a:tabLst>
                <a:tab pos="540011" algn="l"/>
              </a:tabLst>
            </a:pP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В целях реализации Плана мероприятий («дорожной карты») «Расширение доступа субъектов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МСП к </a:t>
            </a: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закупкам инфраструктурных монополий и компаний с государственным участием», утвержденного распоряжением Правительства Российской Федерации от 29 мая 2013 г. № 867-р,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Государственная компания </a:t>
            </a: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«Автодор»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проводит </a:t>
            </a: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ряд мероприятий для упрощения доступа субъектов малого и среднего предпринимательства к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закупкам:</a:t>
            </a:r>
            <a:endPar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endParaRPr>
          </a:p>
        </p:txBody>
      </p:sp>
      <p:sp>
        <p:nvSpPr>
          <p:cNvPr id="13" name="Прямоугольник 12"/>
          <p:cNvSpPr/>
          <p:nvPr/>
        </p:nvSpPr>
        <p:spPr>
          <a:xfrm>
            <a:off x="3041067" y="3466445"/>
            <a:ext cx="3742688" cy="1754326"/>
          </a:xfrm>
          <a:prstGeom prst="rect">
            <a:avLst/>
          </a:prstGeom>
        </p:spPr>
        <p:txBody>
          <a:bodyPr wrap="square">
            <a:spAutoFit/>
          </a:bodyPr>
          <a:lstStyle/>
          <a:p>
            <a:pPr algn="ctr"/>
            <a:r>
              <a:rPr lang="ru-RU" b="1" dirty="0">
                <a:solidFill>
                  <a:srgbClr val="E1561C"/>
                </a:solidFill>
                <a:latin typeface="PT Sans" panose="020B0503020203020204" pitchFamily="34" charset="-52"/>
              </a:rPr>
              <a:t>Внесены изменения в Порядок закупочной деятельности </a:t>
            </a:r>
            <a:r>
              <a:rPr lang="ru-RU" b="1" dirty="0" smtClean="0">
                <a:solidFill>
                  <a:srgbClr val="E1561C"/>
                </a:solidFill>
                <a:latin typeface="PT Sans" panose="020B0503020203020204" pitchFamily="34" charset="-52"/>
              </a:rPr>
              <a:t>Государственной компании </a:t>
            </a:r>
            <a:r>
              <a:rPr lang="ru-RU" b="1" dirty="0">
                <a:solidFill>
                  <a:srgbClr val="E1561C"/>
                </a:solidFill>
                <a:latin typeface="PT Sans" panose="020B0503020203020204" pitchFamily="34" charset="-52"/>
              </a:rPr>
              <a:t>«Автодор», связанные с установлением особенностей закупок у </a:t>
            </a:r>
            <a:r>
              <a:rPr lang="ru-RU" b="1" dirty="0" smtClean="0">
                <a:solidFill>
                  <a:srgbClr val="E1561C"/>
                </a:solidFill>
                <a:latin typeface="PT Sans" panose="020B0503020203020204" pitchFamily="34" charset="-52"/>
              </a:rPr>
              <a:t>субъектов МСП</a:t>
            </a:r>
            <a:endParaRPr lang="ru-RU" b="1" dirty="0">
              <a:solidFill>
                <a:srgbClr val="E1561C"/>
              </a:solidFill>
              <a:latin typeface="PT Sans" panose="020B0503020203020204" pitchFamily="34" charset="-52"/>
            </a:endParaRPr>
          </a:p>
        </p:txBody>
      </p:sp>
      <p:sp>
        <p:nvSpPr>
          <p:cNvPr id="14" name="Прямоугольник 13"/>
          <p:cNvSpPr/>
          <p:nvPr/>
        </p:nvSpPr>
        <p:spPr>
          <a:xfrm>
            <a:off x="6905292" y="3327945"/>
            <a:ext cx="2461273" cy="2308324"/>
          </a:xfrm>
          <a:prstGeom prst="rect">
            <a:avLst/>
          </a:prstGeom>
        </p:spPr>
        <p:txBody>
          <a:bodyPr wrap="square">
            <a:spAutoFit/>
          </a:bodyPr>
          <a:lstStyle/>
          <a:p>
            <a:pPr algn="ctr"/>
            <a:r>
              <a:rPr lang="ru-RU" b="1" dirty="0">
                <a:solidFill>
                  <a:srgbClr val="E1561C"/>
                </a:solidFill>
                <a:latin typeface="PT Sans" panose="020B0503020203020204" pitchFamily="34" charset="-52"/>
              </a:rPr>
              <a:t>Создан Экспертный совет </a:t>
            </a:r>
            <a:r>
              <a:rPr lang="en-US" b="1" dirty="0" smtClean="0">
                <a:solidFill>
                  <a:srgbClr val="E1561C"/>
                </a:solidFill>
                <a:latin typeface="PT Sans" panose="020B0503020203020204" pitchFamily="34" charset="-52"/>
              </a:rPr>
              <a:t/>
            </a:r>
            <a:br>
              <a:rPr lang="en-US" b="1" dirty="0" smtClean="0">
                <a:solidFill>
                  <a:srgbClr val="E1561C"/>
                </a:solidFill>
                <a:latin typeface="PT Sans" panose="020B0503020203020204" pitchFamily="34" charset="-52"/>
              </a:rPr>
            </a:br>
            <a:r>
              <a:rPr lang="ru-RU" b="1" dirty="0" smtClean="0">
                <a:solidFill>
                  <a:srgbClr val="E1561C"/>
                </a:solidFill>
                <a:latin typeface="PT Sans" panose="020B0503020203020204" pitchFamily="34" charset="-52"/>
              </a:rPr>
              <a:t>по </a:t>
            </a:r>
            <a:r>
              <a:rPr lang="ru-RU" b="1" dirty="0">
                <a:solidFill>
                  <a:srgbClr val="E1561C"/>
                </a:solidFill>
                <a:latin typeface="PT Sans" panose="020B0503020203020204" pitchFamily="34" charset="-52"/>
              </a:rPr>
              <a:t>вопросам обеспечения эффективности закупок, проводимых </a:t>
            </a:r>
          </a:p>
          <a:p>
            <a:pPr algn="ctr"/>
            <a:r>
              <a:rPr lang="ru-RU" b="1" dirty="0" smtClean="0">
                <a:solidFill>
                  <a:srgbClr val="E1561C"/>
                </a:solidFill>
                <a:latin typeface="PT Sans" panose="020B0503020203020204" pitchFamily="34" charset="-52"/>
              </a:rPr>
              <a:t>Государственной компанией </a:t>
            </a:r>
            <a:r>
              <a:rPr lang="ru-RU" b="1" dirty="0">
                <a:solidFill>
                  <a:srgbClr val="E1561C"/>
                </a:solidFill>
                <a:latin typeface="PT Sans" panose="020B0503020203020204" pitchFamily="34" charset="-52"/>
              </a:rPr>
              <a:t>«Автодор»</a:t>
            </a:r>
            <a:endParaRPr lang="ru-RU" sz="4000" b="1" dirty="0">
              <a:solidFill>
                <a:srgbClr val="E1561C"/>
              </a:solidFill>
              <a:latin typeface="PT Sans" panose="020B0503020203020204" pitchFamily="34" charset="-52"/>
            </a:endParaRPr>
          </a:p>
        </p:txBody>
      </p:sp>
      <p:sp>
        <p:nvSpPr>
          <p:cNvPr id="17" name="Прямоугольник 16"/>
          <p:cNvSpPr/>
          <p:nvPr/>
        </p:nvSpPr>
        <p:spPr>
          <a:xfrm>
            <a:off x="9531169" y="3486144"/>
            <a:ext cx="2479856" cy="1477328"/>
          </a:xfrm>
          <a:prstGeom prst="rect">
            <a:avLst/>
          </a:prstGeom>
        </p:spPr>
        <p:txBody>
          <a:bodyPr wrap="square">
            <a:spAutoFit/>
          </a:bodyPr>
          <a:lstStyle/>
          <a:p>
            <a:pPr algn="ctr"/>
            <a:r>
              <a:rPr lang="ru-RU" b="1" dirty="0" smtClean="0">
                <a:solidFill>
                  <a:srgbClr val="E1561C"/>
                </a:solidFill>
                <a:latin typeface="PT Sans" panose="020B0503020203020204" pitchFamily="34" charset="-52"/>
              </a:rPr>
              <a:t>Действует </a:t>
            </a:r>
            <a:r>
              <a:rPr lang="ru-RU" b="1" dirty="0">
                <a:solidFill>
                  <a:srgbClr val="E1561C"/>
                </a:solidFill>
                <a:latin typeface="PT Sans" panose="020B0503020203020204" pitchFamily="34" charset="-52"/>
              </a:rPr>
              <a:t>Программа партнерства между </a:t>
            </a:r>
            <a:r>
              <a:rPr lang="ru-RU" b="1" dirty="0" smtClean="0">
                <a:solidFill>
                  <a:srgbClr val="E1561C"/>
                </a:solidFill>
                <a:latin typeface="PT Sans" panose="020B0503020203020204" pitchFamily="34" charset="-52"/>
              </a:rPr>
              <a:t>Государственной компанией </a:t>
            </a:r>
            <a:r>
              <a:rPr lang="ru-RU" b="1" dirty="0">
                <a:solidFill>
                  <a:srgbClr val="E1561C"/>
                </a:solidFill>
                <a:latin typeface="PT Sans" panose="020B0503020203020204" pitchFamily="34" charset="-52"/>
              </a:rPr>
              <a:t>«Автодор» и </a:t>
            </a:r>
            <a:r>
              <a:rPr lang="ru-RU" b="1" dirty="0" smtClean="0">
                <a:solidFill>
                  <a:srgbClr val="E1561C"/>
                </a:solidFill>
                <a:latin typeface="PT Sans" panose="020B0503020203020204" pitchFamily="34" charset="-52"/>
              </a:rPr>
              <a:t>субъектами МСП</a:t>
            </a:r>
            <a:endParaRPr lang="ru-RU" b="1" dirty="0">
              <a:solidFill>
                <a:srgbClr val="E1561C"/>
              </a:solidFill>
              <a:latin typeface="PT Sans" panose="020B0503020203020204" pitchFamily="34" charset="-52"/>
            </a:endParaRPr>
          </a:p>
        </p:txBody>
      </p:sp>
      <p:sp>
        <p:nvSpPr>
          <p:cNvPr id="2" name="Прямоугольник 1"/>
          <p:cNvSpPr/>
          <p:nvPr/>
        </p:nvSpPr>
        <p:spPr>
          <a:xfrm>
            <a:off x="226645" y="3486144"/>
            <a:ext cx="2680679" cy="2308324"/>
          </a:xfrm>
          <a:prstGeom prst="rect">
            <a:avLst/>
          </a:prstGeom>
        </p:spPr>
        <p:txBody>
          <a:bodyPr wrap="square">
            <a:spAutoFit/>
          </a:bodyPr>
          <a:lstStyle/>
          <a:p>
            <a:pPr algn="ctr"/>
            <a:r>
              <a:rPr lang="ru-RU" b="1" dirty="0" smtClean="0">
                <a:solidFill>
                  <a:srgbClr val="E1561C"/>
                </a:solidFill>
                <a:latin typeface="PT Sans" panose="020B0503020203020204" pitchFamily="34" charset="-52"/>
              </a:rPr>
              <a:t>Разработан механизм внедрения </a:t>
            </a:r>
            <a:r>
              <a:rPr lang="ru-RU" b="1" dirty="0">
                <a:solidFill>
                  <a:srgbClr val="E1561C"/>
                </a:solidFill>
                <a:latin typeface="PT Sans" panose="020B0503020203020204" pitchFamily="34" charset="-52"/>
              </a:rPr>
              <a:t>инновационных материалов в                          </a:t>
            </a:r>
            <a:r>
              <a:rPr lang="ru-RU" b="1" dirty="0" smtClean="0">
                <a:solidFill>
                  <a:srgbClr val="E1561C"/>
                </a:solidFill>
                <a:latin typeface="PT Sans" panose="020B0503020203020204" pitchFamily="34" charset="-52"/>
              </a:rPr>
              <a:t>Государственной компании </a:t>
            </a:r>
            <a:r>
              <a:rPr lang="ru-RU" b="1" dirty="0">
                <a:solidFill>
                  <a:srgbClr val="E1561C"/>
                </a:solidFill>
                <a:latin typeface="PT Sans" panose="020B0503020203020204" pitchFamily="34" charset="-52"/>
              </a:rPr>
              <a:t>«Автодор</a:t>
            </a:r>
            <a:r>
              <a:rPr lang="ru-RU" b="1" dirty="0" smtClean="0">
                <a:solidFill>
                  <a:srgbClr val="E1561C"/>
                </a:solidFill>
                <a:latin typeface="PT Sans" panose="020B0503020203020204" pitchFamily="34" charset="-52"/>
              </a:rPr>
              <a:t>»</a:t>
            </a:r>
          </a:p>
          <a:p>
            <a:pPr algn="ctr"/>
            <a:r>
              <a:rPr lang="ru-RU" b="1" dirty="0" smtClean="0">
                <a:solidFill>
                  <a:srgbClr val="E1561C"/>
                </a:solidFill>
                <a:latin typeface="PT Sans" panose="020B0503020203020204" pitchFamily="34" charset="-52"/>
              </a:rPr>
              <a:t> (система одного окна)</a:t>
            </a:r>
            <a:endParaRPr lang="ru-RU" b="1" dirty="0">
              <a:solidFill>
                <a:srgbClr val="E1561C"/>
              </a:solidFill>
              <a:latin typeface="PT Sans" panose="020B0503020203020204" pitchFamily="34" charset="-52"/>
            </a:endParaRPr>
          </a:p>
          <a:p>
            <a:pPr algn="ctr"/>
            <a:endParaRPr lang="ru-RU" b="1" dirty="0">
              <a:solidFill>
                <a:srgbClr val="E1561C"/>
              </a:solidFill>
              <a:latin typeface="PT Sans" panose="020B0503020203020204" pitchFamily="34" charset="-52"/>
            </a:endParaRPr>
          </a:p>
        </p:txBody>
      </p:sp>
    </p:spTree>
    <p:extLst>
      <p:ext uri="{BB962C8B-B14F-4D97-AF65-F5344CB8AC3E}">
        <p14:creationId xmlns:p14="http://schemas.microsoft.com/office/powerpoint/2010/main" val="369125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16</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0" y="97651"/>
            <a:ext cx="9425355" cy="840111"/>
          </a:xfrm>
          <a:prstGeom prst="rect">
            <a:avLst/>
          </a:prstGeom>
          <a:ln>
            <a:miter lim="800000"/>
            <a:headEnd/>
            <a:tailEnd/>
          </a:ln>
        </p:spPr>
        <p:txBody>
          <a:bodyPr wrap="square" lIns="100463" tIns="50233" rIns="100463" bIns="50233" rtlCol="0">
            <a:spAutoFit/>
          </a:bodyPr>
          <a:lstStyle/>
          <a:p>
            <a:r>
              <a:rPr lang="ru-RU" sz="2400" b="1" spc="-30" dirty="0">
                <a:solidFill>
                  <a:srgbClr val="4C4544"/>
                </a:solidFill>
                <a:latin typeface="Roboto Slab" pitchFamily="2" charset="0"/>
                <a:ea typeface="Roboto Slab" pitchFamily="2" charset="0"/>
                <a:cs typeface="Arial" panose="020B0604020202020204" pitchFamily="34" charset="0"/>
              </a:rPr>
              <a:t>Механизм внедрения инновационных материалов в                          </a:t>
            </a:r>
            <a:endParaRPr lang="en-US" sz="2400" b="1" spc="-30" dirty="0">
              <a:solidFill>
                <a:srgbClr val="4C4544"/>
              </a:solidFill>
              <a:latin typeface="Roboto Slab" pitchFamily="2" charset="0"/>
              <a:ea typeface="Roboto Slab" pitchFamily="2" charset="0"/>
              <a:cs typeface="Arial" panose="020B0604020202020204" pitchFamily="34" charset="0"/>
            </a:endParaRPr>
          </a:p>
          <a:p>
            <a:r>
              <a:rPr lang="ru-RU" sz="2400" b="1" spc="-30" dirty="0" smtClean="0">
                <a:solidFill>
                  <a:srgbClr val="4C4544"/>
                </a:solidFill>
                <a:latin typeface="Roboto Slab" pitchFamily="2" charset="0"/>
                <a:ea typeface="Roboto Slab" pitchFamily="2" charset="0"/>
                <a:cs typeface="Arial" panose="020B0604020202020204" pitchFamily="34" charset="0"/>
              </a:rPr>
              <a:t>Государственной компании </a:t>
            </a:r>
            <a:r>
              <a:rPr lang="ru-RU" sz="2400" b="1" spc="-30" dirty="0">
                <a:solidFill>
                  <a:srgbClr val="4C4544"/>
                </a:solidFill>
                <a:latin typeface="Roboto Slab" pitchFamily="2" charset="0"/>
                <a:ea typeface="Roboto Slab" pitchFamily="2" charset="0"/>
                <a:cs typeface="Arial" panose="020B0604020202020204" pitchFamily="34" charset="0"/>
              </a:rPr>
              <a:t>«Автодор»</a:t>
            </a:r>
          </a:p>
        </p:txBody>
      </p:sp>
      <p:sp>
        <p:nvSpPr>
          <p:cNvPr id="8" name="Прямоугольник 7"/>
          <p:cNvSpPr/>
          <p:nvPr/>
        </p:nvSpPr>
        <p:spPr>
          <a:xfrm>
            <a:off x="104407" y="1373127"/>
            <a:ext cx="11632847" cy="2074414"/>
          </a:xfrm>
          <a:prstGeom prst="rect">
            <a:avLst/>
          </a:prstGeom>
        </p:spPr>
        <p:txBody>
          <a:bodyPr wrap="square">
            <a:spAutoFit/>
          </a:bodyPr>
          <a:lstStyle/>
          <a:p>
            <a:pPr>
              <a:lnSpc>
                <a:spcPct val="115000"/>
              </a:lnSpc>
              <a:tabLst>
                <a:tab pos="540011" algn="l"/>
              </a:tabLst>
            </a:pP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 </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совершенствование норм проектирования автомобильных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дорог</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увеличение долговечности дорожных и мостовых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конструкций</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повышения безопасности дорожного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движения</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повышение </a:t>
            </a:r>
            <a:r>
              <a:rPr lang="ru-RU" sz="1600" dirty="0" err="1">
                <a:solidFill>
                  <a:prstClr val="black"/>
                </a:solidFill>
                <a:latin typeface="PT Sans" panose="020B0503020203020204" pitchFamily="34" charset="-52"/>
                <a:ea typeface="Tahoma" panose="020B0604030504040204" pitchFamily="34" charset="0"/>
                <a:cs typeface="Arial" panose="020B0604020202020204" pitchFamily="34" charset="0"/>
              </a:rPr>
              <a:t>энергоэффективности</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автомобильных дорог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компании </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«Автодор</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экологическая безопасность автомобильных дорог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компании </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«Автодор</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разработка систем мониторинга и управления транспортными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потоками</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системы взимания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платы</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создание инновационной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инфраструктуры</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p:txBody>
      </p:sp>
      <p:graphicFrame>
        <p:nvGraphicFramePr>
          <p:cNvPr id="15" name="Схема 14"/>
          <p:cNvGraphicFramePr/>
          <p:nvPr>
            <p:extLst>
              <p:ext uri="{D42A27DB-BD31-4B8C-83A1-F6EECF244321}">
                <p14:modId xmlns:p14="http://schemas.microsoft.com/office/powerpoint/2010/main" val="2740474763"/>
              </p:ext>
            </p:extLst>
          </p:nvPr>
        </p:nvGraphicFramePr>
        <p:xfrm>
          <a:off x="104402" y="2735384"/>
          <a:ext cx="11853143" cy="2914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04402" y="1027247"/>
            <a:ext cx="9058031" cy="369332"/>
          </a:xfrm>
          <a:prstGeom prst="rect">
            <a:avLst/>
          </a:prstGeom>
          <a:noFill/>
        </p:spPr>
        <p:txBody>
          <a:bodyPr wrap="square" rtlCol="0">
            <a:spAutoFit/>
          </a:bodyPr>
          <a:lstStyle/>
          <a:p>
            <a:pPr lvl="0">
              <a:buClr>
                <a:srgbClr val="000000"/>
              </a:buClr>
            </a:pPr>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Приоритетные направления внедрения инновационных технологий :</a:t>
            </a:r>
          </a:p>
        </p:txBody>
      </p:sp>
      <p:sp>
        <p:nvSpPr>
          <p:cNvPr id="3" name="TextBox 2"/>
          <p:cNvSpPr txBox="1"/>
          <p:nvPr/>
        </p:nvSpPr>
        <p:spPr>
          <a:xfrm>
            <a:off x="104404" y="5040923"/>
            <a:ext cx="12009451" cy="1323439"/>
          </a:xfrm>
          <a:prstGeom prst="rect">
            <a:avLst/>
          </a:prstGeom>
          <a:noFill/>
        </p:spPr>
        <p:txBody>
          <a:bodyPr wrap="square" rtlCol="0">
            <a:spAutoFit/>
          </a:bodyPr>
          <a:lstStyle/>
          <a:p>
            <a:r>
              <a:rPr lang="ru-RU" sz="1600" dirty="0">
                <a:solidFill>
                  <a:prstClr val="black"/>
                </a:solidFill>
                <a:latin typeface="PT Sans" panose="020B0604020202020204" charset="-52"/>
                <a:ea typeface="Tahoma" panose="020B0604030504040204" pitchFamily="34" charset="0"/>
                <a:cs typeface="Arial" panose="020B0604020202020204" pitchFamily="34" charset="0"/>
              </a:rPr>
              <a:t>В случае, если предложение производителя материала предназначено для совершенствования производства </a:t>
            </a:r>
            <a:r>
              <a:rPr lang="ru-RU" sz="1600" dirty="0" smtClean="0">
                <a:solidFill>
                  <a:prstClr val="black"/>
                </a:solidFill>
                <a:latin typeface="PT Sans" panose="020B0604020202020204" charset="-52"/>
                <a:ea typeface="Tahoma" panose="020B0604030504040204" pitchFamily="34" charset="0"/>
                <a:cs typeface="Arial" panose="020B0604020202020204" pitchFamily="34" charset="0"/>
              </a:rPr>
              <a:t>и улучшения/повышения </a:t>
            </a:r>
            <a:r>
              <a:rPr lang="ru-RU" sz="1600" dirty="0">
                <a:solidFill>
                  <a:prstClr val="black"/>
                </a:solidFill>
                <a:latin typeface="PT Sans" panose="020B0604020202020204" charset="-52"/>
                <a:ea typeface="Tahoma" panose="020B0604030504040204" pitchFamily="34" charset="0"/>
                <a:cs typeface="Arial" panose="020B0604020202020204" pitchFamily="34" charset="0"/>
              </a:rPr>
              <a:t>качества продукции, выполнения работ, оказания услуг, а также для распространения и использования полученных в различных областях знаний результатов исследований (испытаний), измерений и разработок, то </a:t>
            </a:r>
            <a:r>
              <a:rPr lang="ru-RU" sz="1600" b="1" dirty="0">
                <a:solidFill>
                  <a:prstClr val="black"/>
                </a:solidFill>
                <a:latin typeface="PT Sans" panose="020B0604020202020204" charset="-52"/>
                <a:ea typeface="Tahoma" panose="020B0604030504040204" pitchFamily="34" charset="0"/>
                <a:cs typeface="Arial" panose="020B0604020202020204" pitchFamily="34" charset="0"/>
              </a:rPr>
              <a:t>производитель нового материала в рамках представленного предложения разрабатывает стандарт и согласовывает его с </a:t>
            </a:r>
            <a:r>
              <a:rPr lang="ru-RU" sz="1600" b="1" dirty="0" smtClean="0">
                <a:solidFill>
                  <a:prstClr val="black"/>
                </a:solidFill>
                <a:latin typeface="PT Sans" panose="020B0604020202020204" charset="-52"/>
                <a:ea typeface="Tahoma" panose="020B0604030504040204" pitchFamily="34" charset="0"/>
                <a:cs typeface="Arial" panose="020B0604020202020204" pitchFamily="34" charset="0"/>
              </a:rPr>
              <a:t>Государственной компании </a:t>
            </a:r>
            <a:r>
              <a:rPr lang="ru-RU" sz="1600" b="1" dirty="0">
                <a:solidFill>
                  <a:prstClr val="black"/>
                </a:solidFill>
                <a:latin typeface="PT Sans" panose="020B0604020202020204" charset="-52"/>
                <a:ea typeface="Tahoma" panose="020B0604030504040204" pitchFamily="34" charset="0"/>
                <a:cs typeface="Arial" panose="020B0604020202020204" pitchFamily="34" charset="0"/>
              </a:rPr>
              <a:t>«Автодор» </a:t>
            </a:r>
          </a:p>
        </p:txBody>
      </p:sp>
    </p:spTree>
    <p:extLst>
      <p:ext uri="{BB962C8B-B14F-4D97-AF65-F5344CB8AC3E}">
        <p14:creationId xmlns:p14="http://schemas.microsoft.com/office/powerpoint/2010/main" val="252206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17</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19" name="Прямоугольник 18"/>
          <p:cNvSpPr/>
          <p:nvPr/>
        </p:nvSpPr>
        <p:spPr>
          <a:xfrm>
            <a:off x="74896" y="1226594"/>
            <a:ext cx="11940203" cy="1754326"/>
          </a:xfrm>
          <a:prstGeom prst="rect">
            <a:avLst/>
          </a:prstGeom>
        </p:spPr>
        <p:txBody>
          <a:bodyPr wrap="square">
            <a:spAutoFit/>
          </a:bodyPr>
          <a:lstStyle/>
          <a:p>
            <a:r>
              <a:rPr lang="ru-RU" dirty="0">
                <a:solidFill>
                  <a:prstClr val="black"/>
                </a:solidFill>
                <a:latin typeface="PT Sans" panose="020B0503020203020204" pitchFamily="34" charset="-52"/>
                <a:cs typeface="Arial" panose="020B0604020202020204" pitchFamily="34" charset="0"/>
              </a:rPr>
              <a:t>19 марта 2014 г. приказом </a:t>
            </a:r>
            <a:r>
              <a:rPr lang="ru-RU" dirty="0" smtClean="0">
                <a:solidFill>
                  <a:prstClr val="black"/>
                </a:solidFill>
                <a:latin typeface="PT Sans" panose="020B0503020203020204" pitchFamily="34" charset="-52"/>
                <a:cs typeface="Arial" panose="020B0604020202020204" pitchFamily="34" charset="0"/>
              </a:rPr>
              <a:t>Государственной компании </a:t>
            </a:r>
            <a:r>
              <a:rPr lang="ru-RU" dirty="0">
                <a:solidFill>
                  <a:prstClr val="black"/>
                </a:solidFill>
                <a:latin typeface="PT Sans" panose="020B0503020203020204" pitchFamily="34" charset="-52"/>
                <a:cs typeface="Arial" panose="020B0604020202020204" pitchFamily="34" charset="0"/>
              </a:rPr>
              <a:t>«Автодор» создан Экспертный Совет по вопросам обеспечения эффективности закупок, проводимых </a:t>
            </a:r>
            <a:r>
              <a:rPr lang="ru-RU" dirty="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a:t>
            </a:r>
            <a:r>
              <a:rPr lang="ru-RU" dirty="0" smtClean="0">
                <a:solidFill>
                  <a:prstClr val="black"/>
                </a:solidFill>
                <a:latin typeface="PT Sans" panose="020B0503020203020204" pitchFamily="34" charset="-52"/>
                <a:ea typeface="Tahoma" panose="020B0604030504040204" pitchFamily="34" charset="0"/>
                <a:cs typeface="Arial" panose="020B0604020202020204" pitchFamily="34" charset="0"/>
              </a:rPr>
              <a:t>компанией</a:t>
            </a:r>
            <a:r>
              <a:rPr lang="ru-RU" dirty="0" smtClean="0">
                <a:solidFill>
                  <a:prstClr val="black"/>
                </a:solidFill>
                <a:latin typeface="PT Sans" panose="020B0503020203020204" pitchFamily="34" charset="-52"/>
                <a:cs typeface="Arial" panose="020B0604020202020204" pitchFamily="34" charset="0"/>
              </a:rPr>
              <a:t> </a:t>
            </a:r>
            <a:r>
              <a:rPr lang="ru-RU" dirty="0">
                <a:solidFill>
                  <a:prstClr val="black"/>
                </a:solidFill>
                <a:latin typeface="PT Sans" panose="020B0503020203020204" pitchFamily="34" charset="-52"/>
                <a:cs typeface="Arial" panose="020B0604020202020204" pitchFamily="34" charset="0"/>
              </a:rPr>
              <a:t>«Автодор</a:t>
            </a:r>
            <a:r>
              <a:rPr lang="ru-RU" dirty="0" smtClean="0">
                <a:solidFill>
                  <a:prstClr val="black"/>
                </a:solidFill>
                <a:latin typeface="PT Sans" panose="020B0503020203020204" pitchFamily="34" charset="-52"/>
                <a:cs typeface="Arial" panose="020B0604020202020204" pitchFamily="34" charset="0"/>
              </a:rPr>
              <a:t>»</a:t>
            </a:r>
          </a:p>
          <a:p>
            <a:endParaRPr lang="ru-RU" dirty="0" smtClean="0">
              <a:solidFill>
                <a:prstClr val="black"/>
              </a:solidFill>
              <a:latin typeface="PT Sans" panose="020B0503020203020204" pitchFamily="34" charset="-52"/>
              <a:cs typeface="Arial" panose="020B0604020202020204" pitchFamily="34" charset="0"/>
            </a:endParaRPr>
          </a:p>
          <a:p>
            <a:r>
              <a:rPr lang="ru-RU" dirty="0" smtClean="0">
                <a:solidFill>
                  <a:prstClr val="black"/>
                </a:solidFill>
                <a:latin typeface="PT Sans" panose="020B0503020203020204" pitchFamily="34" charset="-52"/>
                <a:cs typeface="Arial" panose="020B0604020202020204" pitchFamily="34" charset="0"/>
              </a:rPr>
              <a:t>За период существования Экспертного </a:t>
            </a:r>
            <a:r>
              <a:rPr lang="ru-RU" dirty="0">
                <a:solidFill>
                  <a:prstClr val="black"/>
                </a:solidFill>
                <a:latin typeface="PT Sans" panose="020B0503020203020204" pitchFamily="34" charset="-52"/>
                <a:cs typeface="Arial" panose="020B0604020202020204" pitchFamily="34" charset="0"/>
              </a:rPr>
              <a:t>с</a:t>
            </a:r>
            <a:r>
              <a:rPr lang="ru-RU" dirty="0" smtClean="0">
                <a:solidFill>
                  <a:prstClr val="black"/>
                </a:solidFill>
                <a:latin typeface="PT Sans" panose="020B0503020203020204" pitchFamily="34" charset="-52"/>
                <a:cs typeface="Arial" panose="020B0604020202020204" pitchFamily="34" charset="0"/>
              </a:rPr>
              <a:t>овета Государственная компания «Автодор» провела 10 заседаний</a:t>
            </a:r>
          </a:p>
          <a:p>
            <a:endParaRPr lang="ru-RU" dirty="0" smtClean="0">
              <a:solidFill>
                <a:prstClr val="black"/>
              </a:solidFill>
              <a:latin typeface="PT Sans" panose="020B0503020203020204" pitchFamily="34" charset="-52"/>
              <a:cs typeface="Arial" panose="020B0604020202020204" pitchFamily="34" charset="0"/>
            </a:endParaRPr>
          </a:p>
          <a:p>
            <a:r>
              <a:rPr lang="ru-RU" dirty="0" smtClean="0">
                <a:solidFill>
                  <a:prstClr val="black"/>
                </a:solidFill>
                <a:latin typeface="PT Sans" panose="020B0503020203020204" pitchFamily="34" charset="-52"/>
                <a:cs typeface="Arial" panose="020B0604020202020204" pitchFamily="34" charset="0"/>
              </a:rPr>
              <a:t>В </a:t>
            </a:r>
            <a:r>
              <a:rPr lang="ru-RU" dirty="0">
                <a:solidFill>
                  <a:prstClr val="black"/>
                </a:solidFill>
                <a:latin typeface="PT Sans" panose="020B0503020203020204" pitchFamily="34" charset="-52"/>
                <a:cs typeface="Arial" panose="020B0604020202020204" pitchFamily="34" charset="0"/>
              </a:rPr>
              <a:t>состав Экспертного совета входят:</a:t>
            </a:r>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 </a:t>
            </a:r>
          </a:p>
        </p:txBody>
      </p:sp>
      <p:sp>
        <p:nvSpPr>
          <p:cNvPr id="22" name="Прямоугольник 21"/>
          <p:cNvSpPr/>
          <p:nvPr/>
        </p:nvSpPr>
        <p:spPr>
          <a:xfrm>
            <a:off x="392469" y="4911603"/>
            <a:ext cx="4325335" cy="923330"/>
          </a:xfrm>
          <a:prstGeom prst="rect">
            <a:avLst/>
          </a:prstGeom>
        </p:spPr>
        <p:txBody>
          <a:bodyPr wrap="square">
            <a:spAutoFit/>
          </a:bodyPr>
          <a:lstStyle/>
          <a:p>
            <a:pPr algn="ctr"/>
            <a:r>
              <a:rPr lang="ru-RU" b="1" dirty="0">
                <a:solidFill>
                  <a:prstClr val="black"/>
                </a:solidFill>
                <a:latin typeface="PT Sans" panose="020B0503020203020204" pitchFamily="34" charset="-52"/>
              </a:rPr>
              <a:t>Представители группы компаний «Автодор» - 10 членов Экспертного совета</a:t>
            </a:r>
          </a:p>
        </p:txBody>
      </p:sp>
      <p:sp>
        <p:nvSpPr>
          <p:cNvPr id="23" name="Прямоугольник 22"/>
          <p:cNvSpPr/>
          <p:nvPr/>
        </p:nvSpPr>
        <p:spPr>
          <a:xfrm>
            <a:off x="5277314" y="4846289"/>
            <a:ext cx="6271847" cy="1477328"/>
          </a:xfrm>
          <a:prstGeom prst="rect">
            <a:avLst/>
          </a:prstGeom>
        </p:spPr>
        <p:txBody>
          <a:bodyPr wrap="square">
            <a:spAutoFit/>
          </a:bodyPr>
          <a:lstStyle/>
          <a:p>
            <a:pPr algn="ctr"/>
            <a:r>
              <a:rPr lang="ru-RU" b="1" dirty="0">
                <a:solidFill>
                  <a:prstClr val="black"/>
                </a:solidFill>
                <a:latin typeface="PT Sans" panose="020B0503020203020204" pitchFamily="34" charset="-52"/>
              </a:rPr>
              <a:t>Представители Агентства стратегических инициатив </a:t>
            </a:r>
            <a:r>
              <a:rPr lang="en-US" b="1" dirty="0" smtClean="0">
                <a:solidFill>
                  <a:prstClr val="black"/>
                </a:solidFill>
                <a:latin typeface="PT Sans" panose="020B0503020203020204" pitchFamily="34" charset="-52"/>
              </a:rPr>
              <a:t/>
            </a:r>
            <a:br>
              <a:rPr lang="en-US" b="1" dirty="0" smtClean="0">
                <a:solidFill>
                  <a:prstClr val="black"/>
                </a:solidFill>
                <a:latin typeface="PT Sans" panose="020B0503020203020204" pitchFamily="34" charset="-52"/>
              </a:rPr>
            </a:br>
            <a:r>
              <a:rPr lang="ru-RU" b="1" dirty="0" smtClean="0">
                <a:solidFill>
                  <a:prstClr val="black"/>
                </a:solidFill>
                <a:latin typeface="PT Sans" panose="020B0503020203020204" pitchFamily="34" charset="-52"/>
              </a:rPr>
              <a:t>по </a:t>
            </a:r>
            <a:r>
              <a:rPr lang="ru-RU" b="1" dirty="0">
                <a:solidFill>
                  <a:prstClr val="black"/>
                </a:solidFill>
                <a:latin typeface="PT Sans" panose="020B0503020203020204" pitchFamily="34" charset="-52"/>
              </a:rPr>
              <a:t>продвижению новых проектов, </a:t>
            </a:r>
            <a:r>
              <a:rPr lang="ru-RU" b="1" dirty="0" smtClean="0">
                <a:solidFill>
                  <a:prstClr val="black"/>
                </a:solidFill>
                <a:latin typeface="PT Sans" panose="020B0503020203020204" pitchFamily="34" charset="-52"/>
              </a:rPr>
              <a:t>Деловой </a:t>
            </a:r>
            <a:r>
              <a:rPr lang="ru-RU" b="1" dirty="0">
                <a:solidFill>
                  <a:prstClr val="black"/>
                </a:solidFill>
                <a:latin typeface="PT Sans" panose="020B0503020203020204" pitchFamily="34" charset="-52"/>
              </a:rPr>
              <a:t>России, Опоры России, РОСНАНО, </a:t>
            </a:r>
            <a:r>
              <a:rPr lang="ru-RU" b="1" dirty="0" smtClean="0">
                <a:solidFill>
                  <a:prstClr val="black"/>
                </a:solidFill>
                <a:latin typeface="PT Sans" panose="020B0503020203020204" pitchFamily="34" charset="-52"/>
              </a:rPr>
              <a:t>Общественной палаты РФ, Торгово-промышленной </a:t>
            </a:r>
            <a:r>
              <a:rPr lang="ru-RU" b="1" dirty="0">
                <a:solidFill>
                  <a:prstClr val="black"/>
                </a:solidFill>
                <a:latin typeface="PT Sans" panose="020B0503020203020204" pitchFamily="34" charset="-52"/>
              </a:rPr>
              <a:t>палаты РФ и представители </a:t>
            </a:r>
            <a:r>
              <a:rPr lang="ru-RU" b="1" dirty="0" smtClean="0">
                <a:solidFill>
                  <a:prstClr val="black"/>
                </a:solidFill>
                <a:latin typeface="PT Sans" panose="020B0503020203020204" pitchFamily="34" charset="-52"/>
              </a:rPr>
              <a:t>бизнес </a:t>
            </a:r>
            <a:r>
              <a:rPr lang="ru-RU" b="1" dirty="0">
                <a:solidFill>
                  <a:prstClr val="black"/>
                </a:solidFill>
                <a:latin typeface="PT Sans" panose="020B0503020203020204" pitchFamily="34" charset="-52"/>
              </a:rPr>
              <a:t>- сообщества – 10 членов Экспертного совета</a:t>
            </a:r>
          </a:p>
        </p:txBody>
      </p:sp>
      <p:grpSp>
        <p:nvGrpSpPr>
          <p:cNvPr id="7" name="Группа 6"/>
          <p:cNvGrpSpPr/>
          <p:nvPr/>
        </p:nvGrpSpPr>
        <p:grpSpPr>
          <a:xfrm>
            <a:off x="755359" y="3169386"/>
            <a:ext cx="3464679" cy="1432167"/>
            <a:chOff x="211896" y="3474657"/>
            <a:chExt cx="3464678" cy="1432167"/>
          </a:xfrm>
        </p:grpSpPr>
        <p:sp>
          <p:nvSpPr>
            <p:cNvPr id="6" name="Freeform 5"/>
            <p:cNvSpPr>
              <a:spLocks noEditPoints="1"/>
            </p:cNvSpPr>
            <p:nvPr/>
          </p:nvSpPr>
          <p:spPr bwMode="auto">
            <a:xfrm>
              <a:off x="211896"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4" name="Freeform 5"/>
            <p:cNvSpPr>
              <a:spLocks noEditPoints="1"/>
            </p:cNvSpPr>
            <p:nvPr/>
          </p:nvSpPr>
          <p:spPr bwMode="auto">
            <a:xfrm>
              <a:off x="915744"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5" name="Freeform 5"/>
            <p:cNvSpPr>
              <a:spLocks noEditPoints="1"/>
            </p:cNvSpPr>
            <p:nvPr/>
          </p:nvSpPr>
          <p:spPr bwMode="auto">
            <a:xfrm>
              <a:off x="1619592"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6" name="Freeform 5"/>
            <p:cNvSpPr>
              <a:spLocks noEditPoints="1"/>
            </p:cNvSpPr>
            <p:nvPr/>
          </p:nvSpPr>
          <p:spPr bwMode="auto">
            <a:xfrm>
              <a:off x="2323440"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7" name="Freeform 5"/>
            <p:cNvSpPr>
              <a:spLocks noEditPoints="1"/>
            </p:cNvSpPr>
            <p:nvPr/>
          </p:nvSpPr>
          <p:spPr bwMode="auto">
            <a:xfrm>
              <a:off x="3000007"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8" name="Freeform 5"/>
            <p:cNvSpPr>
              <a:spLocks noEditPoints="1"/>
            </p:cNvSpPr>
            <p:nvPr/>
          </p:nvSpPr>
          <p:spPr bwMode="auto">
            <a:xfrm>
              <a:off x="211896"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9" name="Freeform 5"/>
            <p:cNvSpPr>
              <a:spLocks noEditPoints="1"/>
            </p:cNvSpPr>
            <p:nvPr/>
          </p:nvSpPr>
          <p:spPr bwMode="auto">
            <a:xfrm>
              <a:off x="915744"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0" name="Freeform 5"/>
            <p:cNvSpPr>
              <a:spLocks noEditPoints="1"/>
            </p:cNvSpPr>
            <p:nvPr/>
          </p:nvSpPr>
          <p:spPr bwMode="auto">
            <a:xfrm>
              <a:off x="1619592"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1" name="Freeform 5"/>
            <p:cNvSpPr>
              <a:spLocks noEditPoints="1"/>
            </p:cNvSpPr>
            <p:nvPr/>
          </p:nvSpPr>
          <p:spPr bwMode="auto">
            <a:xfrm>
              <a:off x="2323440"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2" name="Freeform 5"/>
            <p:cNvSpPr>
              <a:spLocks noEditPoints="1"/>
            </p:cNvSpPr>
            <p:nvPr/>
          </p:nvSpPr>
          <p:spPr bwMode="auto">
            <a:xfrm>
              <a:off x="3000007"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grpSp>
      <p:grpSp>
        <p:nvGrpSpPr>
          <p:cNvPr id="33" name="Группа 32"/>
          <p:cNvGrpSpPr/>
          <p:nvPr/>
        </p:nvGrpSpPr>
        <p:grpSpPr>
          <a:xfrm>
            <a:off x="6686021" y="3193699"/>
            <a:ext cx="3464679" cy="1432167"/>
            <a:chOff x="211896" y="3474657"/>
            <a:chExt cx="3464678" cy="1432167"/>
          </a:xfrm>
        </p:grpSpPr>
        <p:sp>
          <p:nvSpPr>
            <p:cNvPr id="34" name="Freeform 5"/>
            <p:cNvSpPr>
              <a:spLocks noEditPoints="1"/>
            </p:cNvSpPr>
            <p:nvPr/>
          </p:nvSpPr>
          <p:spPr bwMode="auto">
            <a:xfrm>
              <a:off x="211896"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5" name="Freeform 5"/>
            <p:cNvSpPr>
              <a:spLocks noEditPoints="1"/>
            </p:cNvSpPr>
            <p:nvPr/>
          </p:nvSpPr>
          <p:spPr bwMode="auto">
            <a:xfrm>
              <a:off x="915744"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6" name="Freeform 5"/>
            <p:cNvSpPr>
              <a:spLocks noEditPoints="1"/>
            </p:cNvSpPr>
            <p:nvPr/>
          </p:nvSpPr>
          <p:spPr bwMode="auto">
            <a:xfrm>
              <a:off x="1619592"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7" name="Freeform 5"/>
            <p:cNvSpPr>
              <a:spLocks noEditPoints="1"/>
            </p:cNvSpPr>
            <p:nvPr/>
          </p:nvSpPr>
          <p:spPr bwMode="auto">
            <a:xfrm>
              <a:off x="2323440"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8" name="Freeform 5"/>
            <p:cNvSpPr>
              <a:spLocks noEditPoints="1"/>
            </p:cNvSpPr>
            <p:nvPr/>
          </p:nvSpPr>
          <p:spPr bwMode="auto">
            <a:xfrm>
              <a:off x="3000007"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9" name="Freeform 5"/>
            <p:cNvSpPr>
              <a:spLocks noEditPoints="1"/>
            </p:cNvSpPr>
            <p:nvPr/>
          </p:nvSpPr>
          <p:spPr bwMode="auto">
            <a:xfrm>
              <a:off x="211896"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0" name="Freeform 5"/>
            <p:cNvSpPr>
              <a:spLocks noEditPoints="1"/>
            </p:cNvSpPr>
            <p:nvPr/>
          </p:nvSpPr>
          <p:spPr bwMode="auto">
            <a:xfrm>
              <a:off x="915744"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1" name="Freeform 5"/>
            <p:cNvSpPr>
              <a:spLocks noEditPoints="1"/>
            </p:cNvSpPr>
            <p:nvPr/>
          </p:nvSpPr>
          <p:spPr bwMode="auto">
            <a:xfrm>
              <a:off x="1619592"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2" name="Freeform 5"/>
            <p:cNvSpPr>
              <a:spLocks noEditPoints="1"/>
            </p:cNvSpPr>
            <p:nvPr/>
          </p:nvSpPr>
          <p:spPr bwMode="auto">
            <a:xfrm>
              <a:off x="2323440"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3" name="Freeform 5"/>
            <p:cNvSpPr>
              <a:spLocks noEditPoints="1"/>
            </p:cNvSpPr>
            <p:nvPr/>
          </p:nvSpPr>
          <p:spPr bwMode="auto">
            <a:xfrm>
              <a:off x="3000007"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grpSp>
      <p:sp>
        <p:nvSpPr>
          <p:cNvPr id="44" name="Прямоугольник 43"/>
          <p:cNvSpPr/>
          <p:nvPr/>
        </p:nvSpPr>
        <p:spPr>
          <a:xfrm>
            <a:off x="0" y="161785"/>
            <a:ext cx="8547653" cy="778556"/>
          </a:xfrm>
          <a:prstGeom prst="rect">
            <a:avLst/>
          </a:prstGeom>
          <a:ln>
            <a:miter lim="800000"/>
            <a:headEnd/>
            <a:tailEnd/>
          </a:ln>
        </p:spPr>
        <p:txBody>
          <a:bodyPr wrap="square" lIns="100463" tIns="50233" rIns="100463" bIns="50233" rtlCol="0">
            <a:spAutoFit/>
          </a:bodyPr>
          <a:lstStyle/>
          <a:p>
            <a:pPr defTabSz="912757" eaLnBrk="0" hangingPunct="0"/>
            <a:r>
              <a:rPr lang="ru-RU" sz="2200" b="1" dirty="0">
                <a:solidFill>
                  <a:prstClr val="black"/>
                </a:solidFill>
                <a:latin typeface="PT Sans" panose="020B0503020203020204" pitchFamily="34" charset="-52"/>
                <a:ea typeface="Tahoma" panose="020B0604030504040204" pitchFamily="34" charset="0"/>
                <a:cs typeface="Arial" panose="020B0604020202020204" pitchFamily="34" charset="0"/>
              </a:rPr>
              <a:t>Мероприятия по упрощению доступа </a:t>
            </a:r>
            <a:r>
              <a:rPr lang="ru-RU" sz="2200" b="1" dirty="0" smtClean="0">
                <a:solidFill>
                  <a:prstClr val="black"/>
                </a:solidFill>
                <a:latin typeface="PT Sans" panose="020B0503020203020204" pitchFamily="34" charset="-52"/>
                <a:ea typeface="Tahoma" panose="020B0604030504040204" pitchFamily="34" charset="0"/>
                <a:cs typeface="Arial" panose="020B0604020202020204" pitchFamily="34" charset="0"/>
              </a:rPr>
              <a:t>субъектов МСП</a:t>
            </a:r>
            <a:r>
              <a:rPr lang="ru-RU" sz="2200" b="1" dirty="0">
                <a:solidFill>
                  <a:prstClr val="black"/>
                </a:solidFill>
                <a:latin typeface="PT Sans" panose="020B0503020203020204" pitchFamily="34" charset="-52"/>
                <a:ea typeface="Tahoma" panose="020B0604030504040204" pitchFamily="34" charset="0"/>
                <a:cs typeface="Arial" panose="020B0604020202020204" pitchFamily="34" charset="0"/>
              </a:rPr>
              <a:t> </a:t>
            </a:r>
            <a:r>
              <a:rPr lang="ru-RU" sz="2200" b="1" dirty="0" smtClean="0">
                <a:solidFill>
                  <a:prstClr val="black"/>
                </a:solidFill>
                <a:latin typeface="PT Sans" panose="020B0503020203020204" pitchFamily="34" charset="-52"/>
                <a:ea typeface="Tahoma" panose="020B0604030504040204" pitchFamily="34" charset="0"/>
                <a:cs typeface="Arial" panose="020B0604020202020204" pitchFamily="34" charset="0"/>
              </a:rPr>
              <a:t>к </a:t>
            </a:r>
            <a:r>
              <a:rPr lang="ru-RU" sz="2200" b="1" dirty="0">
                <a:solidFill>
                  <a:prstClr val="black"/>
                </a:solidFill>
                <a:latin typeface="PT Sans" panose="020B0503020203020204" pitchFamily="34" charset="-52"/>
                <a:ea typeface="Tahoma" panose="020B0604030504040204" pitchFamily="34" charset="0"/>
                <a:cs typeface="Arial" panose="020B0604020202020204" pitchFamily="34" charset="0"/>
              </a:rPr>
              <a:t>закупкам </a:t>
            </a:r>
            <a:r>
              <a:rPr lang="ru-RU" sz="2200" b="1"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компании «Автодор»</a:t>
            </a:r>
            <a:endParaRPr lang="ru-RU" sz="2200" b="1" dirty="0">
              <a:solidFill>
                <a:prstClr val="black"/>
              </a:solidFill>
              <a:latin typeface="PT Sans" panose="020B0503020203020204" pitchFamily="34" charset="-52"/>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69055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18</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11" name="Прямоугольник 10"/>
          <p:cNvSpPr/>
          <p:nvPr/>
        </p:nvSpPr>
        <p:spPr>
          <a:xfrm>
            <a:off x="159107" y="1719727"/>
            <a:ext cx="11212281" cy="646331"/>
          </a:xfrm>
          <a:prstGeom prst="rect">
            <a:avLst/>
          </a:prstGeom>
        </p:spPr>
        <p:txBody>
          <a:bodyPr wrap="square">
            <a:spAutoFit/>
          </a:bodyPr>
          <a:lstStyle/>
          <a:p>
            <a:r>
              <a:rPr lang="ru-RU" b="1" dirty="0">
                <a:solidFill>
                  <a:prstClr val="black"/>
                </a:solidFill>
                <a:latin typeface="PT Sans" panose="020B0503020203020204" pitchFamily="34" charset="-52"/>
                <a:cs typeface="Arial" panose="020B0604020202020204" pitchFamily="34" charset="0"/>
              </a:rPr>
              <a:t>Основные результаты работы Экспертного совета по вопросам обеспечения эффективности закупок, проводимых </a:t>
            </a:r>
            <a:r>
              <a:rPr lang="ru-RU" b="1" dirty="0" smtClean="0">
                <a:solidFill>
                  <a:prstClr val="black"/>
                </a:solidFill>
                <a:latin typeface="PT Sans" panose="020B0503020203020204" pitchFamily="34" charset="-52"/>
                <a:cs typeface="Arial" panose="020B0604020202020204" pitchFamily="34" charset="0"/>
              </a:rPr>
              <a:t>Государственной компанией </a:t>
            </a:r>
            <a:r>
              <a:rPr lang="ru-RU" b="1" dirty="0">
                <a:solidFill>
                  <a:prstClr val="black"/>
                </a:solidFill>
                <a:latin typeface="PT Sans" panose="020B0503020203020204" pitchFamily="34" charset="-52"/>
                <a:cs typeface="Arial" panose="020B0604020202020204" pitchFamily="34" charset="0"/>
              </a:rPr>
              <a:t>«Автодор» за 2014 г.</a:t>
            </a:r>
            <a:endParaRPr lang="ru-RU" b="1" dirty="0">
              <a:solidFill>
                <a:srgbClr val="E1561C"/>
              </a:solidFill>
              <a:latin typeface="PT Sans" panose="020B0503020203020204" pitchFamily="34" charset="-52"/>
              <a:ea typeface="Tahoma" panose="020B0604030504040204" pitchFamily="34" charset="0"/>
              <a:cs typeface="Arial" panose="020B0604020202020204" pitchFamily="34" charset="0"/>
            </a:endParaRPr>
          </a:p>
        </p:txBody>
      </p:sp>
      <p:sp>
        <p:nvSpPr>
          <p:cNvPr id="13" name="Прямоугольник 12"/>
          <p:cNvSpPr/>
          <p:nvPr/>
        </p:nvSpPr>
        <p:spPr>
          <a:xfrm>
            <a:off x="0" y="263376"/>
            <a:ext cx="9372600" cy="655445"/>
          </a:xfrm>
          <a:prstGeom prst="rect">
            <a:avLst/>
          </a:prstGeom>
          <a:ln>
            <a:miter lim="800000"/>
            <a:headEnd/>
            <a:tailEnd/>
          </a:ln>
        </p:spPr>
        <p:txBody>
          <a:bodyPr wrap="square" lIns="100463" tIns="50233" rIns="100463" bIns="50233" rtlCol="0">
            <a:spAutoFit/>
          </a:bodyPr>
          <a:lstStyle/>
          <a:p>
            <a:pPr defTabSz="912757" eaLnBrk="0" hangingPunct="0"/>
            <a:r>
              <a:rPr lang="ru-RU" b="1" dirty="0">
                <a:solidFill>
                  <a:prstClr val="black"/>
                </a:solidFill>
                <a:latin typeface="PT Sans" panose="020B0604020202020204" charset="-52"/>
                <a:ea typeface="Tahoma" panose="020B0604030504040204" pitchFamily="34" charset="0"/>
                <a:cs typeface="Arial" panose="020B0604020202020204" pitchFamily="34" charset="0"/>
              </a:rPr>
              <a:t>Мероприятия по упрощению доступа </a:t>
            </a:r>
            <a:r>
              <a:rPr lang="ru-RU" b="1" dirty="0" smtClean="0">
                <a:solidFill>
                  <a:prstClr val="black"/>
                </a:solidFill>
                <a:latin typeface="PT Sans" panose="020B0604020202020204" charset="-52"/>
                <a:ea typeface="Tahoma" panose="020B0604030504040204" pitchFamily="34" charset="0"/>
                <a:cs typeface="Arial" panose="020B0604020202020204" pitchFamily="34" charset="0"/>
              </a:rPr>
              <a:t>субъектов МСП</a:t>
            </a:r>
            <a:r>
              <a:rPr lang="ru-RU" b="1" dirty="0">
                <a:solidFill>
                  <a:prstClr val="black"/>
                </a:solidFill>
                <a:latin typeface="PT Sans" panose="020B0604020202020204" charset="-52"/>
                <a:ea typeface="Tahoma" panose="020B0604030504040204" pitchFamily="34" charset="0"/>
                <a:cs typeface="Arial" panose="020B0604020202020204" pitchFamily="34" charset="0"/>
              </a:rPr>
              <a:t> </a:t>
            </a:r>
            <a:r>
              <a:rPr lang="ru-RU" b="1" dirty="0" smtClean="0">
                <a:solidFill>
                  <a:prstClr val="black"/>
                </a:solidFill>
                <a:latin typeface="PT Sans" panose="020B0604020202020204" charset="-52"/>
                <a:ea typeface="Tahoma" panose="020B0604030504040204" pitchFamily="34" charset="0"/>
                <a:cs typeface="Arial" panose="020B0604020202020204" pitchFamily="34" charset="0"/>
              </a:rPr>
              <a:t>к </a:t>
            </a:r>
            <a:r>
              <a:rPr lang="ru-RU" b="1" dirty="0">
                <a:solidFill>
                  <a:prstClr val="black"/>
                </a:solidFill>
                <a:latin typeface="PT Sans" panose="020B0604020202020204" charset="-52"/>
                <a:ea typeface="Tahoma" panose="020B0604030504040204" pitchFamily="34" charset="0"/>
                <a:cs typeface="Arial" panose="020B0604020202020204" pitchFamily="34" charset="0"/>
              </a:rPr>
              <a:t>закупкам Государственной компании «Автодор»</a:t>
            </a:r>
          </a:p>
        </p:txBody>
      </p:sp>
      <p:sp>
        <p:nvSpPr>
          <p:cNvPr id="15" name="TextBox 14"/>
          <p:cNvSpPr txBox="1"/>
          <p:nvPr/>
        </p:nvSpPr>
        <p:spPr>
          <a:xfrm>
            <a:off x="15269" y="2468687"/>
            <a:ext cx="11995757" cy="3524042"/>
          </a:xfrm>
          <a:prstGeom prst="rect">
            <a:avLst/>
          </a:prstGeom>
          <a:noFill/>
        </p:spPr>
        <p:txBody>
          <a:bodyPr wrap="square" rtlCol="0">
            <a:spAutoFit/>
          </a:bodyPr>
          <a:lstStyle/>
          <a:p>
            <a:pPr marL="808038" lvl="1" indent="-471488">
              <a:buClr>
                <a:srgbClr val="ED7D31"/>
              </a:buClr>
              <a:buSzPct val="120000"/>
              <a:buFont typeface="Arial" panose="020B0604020202020204" pitchFamily="34" charset="0"/>
              <a:buChar char="-"/>
              <a:defRPr/>
            </a:pPr>
            <a:r>
              <a:rPr lang="ru-RU" sz="1600" dirty="0" smtClean="0">
                <a:solidFill>
                  <a:prstClr val="black"/>
                </a:solidFill>
                <a:latin typeface="PT Sans" panose="020B0503020203020204" pitchFamily="34" charset="-52"/>
                <a:cs typeface="Arial" panose="020B0604020202020204" pitchFamily="34" charset="0"/>
              </a:rPr>
              <a:t>Рассмотрен </a:t>
            </a:r>
            <a:r>
              <a:rPr lang="ru-RU" sz="1600" dirty="0">
                <a:solidFill>
                  <a:prstClr val="black"/>
                </a:solidFill>
                <a:latin typeface="PT Sans" panose="020B0503020203020204" pitchFamily="34" charset="-52"/>
                <a:cs typeface="Arial" panose="020B0604020202020204" pitchFamily="34" charset="0"/>
              </a:rPr>
              <a:t>и рекомендован к утверждению в </a:t>
            </a:r>
            <a:r>
              <a:rPr lang="ru-RU" sz="1600" dirty="0" smtClean="0">
                <a:solidFill>
                  <a:prstClr val="black"/>
                </a:solidFill>
                <a:latin typeface="PT Sans" panose="020B0503020203020204" pitchFamily="34" charset="-52"/>
                <a:cs typeface="Arial" panose="020B0604020202020204" pitchFamily="34" charset="0"/>
              </a:rPr>
              <a:t>Государственной компании </a:t>
            </a:r>
            <a:r>
              <a:rPr lang="ru-RU" sz="1600" dirty="0">
                <a:solidFill>
                  <a:prstClr val="black"/>
                </a:solidFill>
                <a:latin typeface="PT Sans" panose="020B0503020203020204" pitchFamily="34" charset="-52"/>
                <a:cs typeface="Arial" panose="020B0604020202020204" pitchFamily="34" charset="0"/>
              </a:rPr>
              <a:t>«Автодор» проект Реестра товаров, работ, услуг, поставляемых, выполняемых, оказываемых только субъектами </a:t>
            </a:r>
            <a:r>
              <a:rPr lang="ru-RU" sz="1600" dirty="0" smtClean="0">
                <a:solidFill>
                  <a:prstClr val="black"/>
                </a:solidFill>
                <a:latin typeface="PT Sans" panose="020B0503020203020204" pitchFamily="34" charset="-52"/>
                <a:cs typeface="Arial" panose="020B0604020202020204" pitchFamily="34" charset="0"/>
              </a:rPr>
              <a:t>МСП</a:t>
            </a:r>
          </a:p>
          <a:p>
            <a:pPr marL="336550" lvl="1">
              <a:buClr>
                <a:srgbClr val="ED7D31"/>
              </a:buClr>
              <a:buSzPct val="120000"/>
              <a:defRPr/>
            </a:pPr>
            <a:endParaRPr lang="ru-RU" sz="1600" dirty="0">
              <a:solidFill>
                <a:prstClr val="black"/>
              </a:solidFill>
              <a:latin typeface="PT Sans" panose="020B0503020203020204" pitchFamily="34" charset="-52"/>
              <a:cs typeface="Arial" panose="020B0604020202020204" pitchFamily="34" charset="0"/>
            </a:endParaRPr>
          </a:p>
          <a:p>
            <a:pPr marL="808038" lvl="1" indent="-471488">
              <a:buClr>
                <a:srgbClr val="ED7D31"/>
              </a:buClr>
              <a:buSzPct val="120000"/>
              <a:buFont typeface="Arial" panose="020B0604020202020204" pitchFamily="34" charset="0"/>
              <a:buChar char="-"/>
              <a:defRPr/>
            </a:pPr>
            <a:r>
              <a:rPr lang="ru-RU" sz="1600" dirty="0">
                <a:solidFill>
                  <a:prstClr val="black"/>
                </a:solidFill>
                <a:latin typeface="PT Sans" panose="020B0503020203020204" pitchFamily="34" charset="-52"/>
                <a:cs typeface="Arial" panose="020B0604020202020204" pitchFamily="34" charset="0"/>
              </a:rPr>
              <a:t>Рассмотрена и утверждена </a:t>
            </a:r>
            <a:r>
              <a:rPr lang="ru-RU" sz="1600" dirty="0" smtClean="0">
                <a:solidFill>
                  <a:prstClr val="black"/>
                </a:solidFill>
                <a:latin typeface="PT Sans" panose="020B0503020203020204" pitchFamily="34" charset="-52"/>
                <a:cs typeface="Arial" panose="020B0604020202020204" pitchFamily="34" charset="0"/>
              </a:rPr>
              <a:t>Программа </a:t>
            </a:r>
            <a:r>
              <a:rPr lang="ru-RU" sz="1600" dirty="0">
                <a:solidFill>
                  <a:prstClr val="black"/>
                </a:solidFill>
                <a:latin typeface="PT Sans" panose="020B0503020203020204" pitchFamily="34" charset="-52"/>
                <a:cs typeface="Arial" panose="020B0604020202020204" pitchFamily="34" charset="0"/>
              </a:rPr>
              <a:t>партнерства между </a:t>
            </a:r>
            <a:r>
              <a:rPr lang="ru-RU" sz="1600" dirty="0" smtClean="0">
                <a:solidFill>
                  <a:prstClr val="black"/>
                </a:solidFill>
                <a:latin typeface="PT Sans" panose="020B0503020203020204" pitchFamily="34" charset="-52"/>
                <a:cs typeface="Arial" panose="020B0604020202020204" pitchFamily="34" charset="0"/>
              </a:rPr>
              <a:t>Государственной компанией «Автодор</a:t>
            </a:r>
            <a:r>
              <a:rPr lang="ru-RU" sz="1600" dirty="0">
                <a:solidFill>
                  <a:prstClr val="black"/>
                </a:solidFill>
                <a:latin typeface="PT Sans" panose="020B0503020203020204" pitchFamily="34" charset="-52"/>
                <a:cs typeface="Arial" panose="020B0604020202020204" pitchFamily="34" charset="0"/>
              </a:rPr>
              <a:t>» и </a:t>
            </a:r>
            <a:r>
              <a:rPr lang="ru-RU" sz="1600" dirty="0" smtClean="0">
                <a:solidFill>
                  <a:prstClr val="black"/>
                </a:solidFill>
                <a:latin typeface="PT Sans" panose="020B0503020203020204" pitchFamily="34" charset="-52"/>
                <a:cs typeface="Arial" panose="020B0604020202020204" pitchFamily="34" charset="0"/>
              </a:rPr>
              <a:t>субъектами МСП</a:t>
            </a:r>
          </a:p>
          <a:p>
            <a:pPr marL="808038" lvl="1" indent="-471488">
              <a:buClr>
                <a:srgbClr val="ED7D31"/>
              </a:buClr>
              <a:buSzPct val="120000"/>
              <a:buFont typeface="Arial" panose="020B0604020202020204" pitchFamily="34" charset="0"/>
              <a:buChar char="-"/>
              <a:defRPr/>
            </a:pPr>
            <a:endParaRPr lang="ru-RU" sz="1600" dirty="0">
              <a:solidFill>
                <a:prstClr val="black"/>
              </a:solidFill>
              <a:latin typeface="PT Sans" panose="020B0503020203020204" pitchFamily="34" charset="-52"/>
              <a:cs typeface="Arial" panose="020B0604020202020204" pitchFamily="34" charset="0"/>
            </a:endParaRPr>
          </a:p>
          <a:p>
            <a:pPr marL="808038" lvl="1" indent="-471488">
              <a:buClr>
                <a:srgbClr val="ED7D31"/>
              </a:buClr>
              <a:buSzPct val="120000"/>
              <a:buFont typeface="Arial" panose="020B0604020202020204" pitchFamily="34" charset="0"/>
              <a:buChar char="-"/>
              <a:defRPr/>
            </a:pPr>
            <a:r>
              <a:rPr lang="ru-RU" sz="1600" dirty="0">
                <a:solidFill>
                  <a:prstClr val="black"/>
                </a:solidFill>
                <a:latin typeface="PT Sans" panose="020B0503020203020204" pitchFamily="34" charset="-52"/>
                <a:cs typeface="Arial" panose="020B0604020202020204" pitchFamily="34" charset="0"/>
              </a:rPr>
              <a:t>Рассмотрено Положение о внедрении новых материалов на объектах </a:t>
            </a:r>
            <a:r>
              <a:rPr lang="ru-RU" sz="1600" dirty="0" smtClean="0">
                <a:solidFill>
                  <a:prstClr val="black"/>
                </a:solidFill>
                <a:latin typeface="PT Sans" panose="020B0503020203020204" pitchFamily="34" charset="-52"/>
                <a:cs typeface="Arial" panose="020B0604020202020204" pitchFamily="34" charset="0"/>
              </a:rPr>
              <a:t>Государственной компании </a:t>
            </a:r>
            <a:r>
              <a:rPr lang="ru-RU" sz="1600" dirty="0">
                <a:solidFill>
                  <a:prstClr val="black"/>
                </a:solidFill>
                <a:latin typeface="PT Sans" panose="020B0503020203020204" pitchFamily="34" charset="-52"/>
                <a:cs typeface="Arial" panose="020B0604020202020204" pitchFamily="34" charset="0"/>
              </a:rPr>
              <a:t>«Автодор</a:t>
            </a:r>
            <a:r>
              <a:rPr lang="ru-RU" sz="1600" dirty="0" smtClean="0">
                <a:solidFill>
                  <a:prstClr val="black"/>
                </a:solidFill>
                <a:latin typeface="PT Sans" panose="020B0503020203020204" pitchFamily="34" charset="-52"/>
                <a:cs typeface="Arial" panose="020B0604020202020204" pitchFamily="34" charset="0"/>
              </a:rPr>
              <a:t>»</a:t>
            </a:r>
            <a:endParaRPr lang="en-US" sz="1600" dirty="0" smtClean="0">
              <a:solidFill>
                <a:prstClr val="black"/>
              </a:solidFill>
              <a:latin typeface="PT Sans" panose="020B0503020203020204" pitchFamily="34" charset="-52"/>
              <a:cs typeface="Arial" panose="020B0604020202020204" pitchFamily="34" charset="0"/>
            </a:endParaRPr>
          </a:p>
          <a:p>
            <a:pPr marL="808038" lvl="1" indent="-471488">
              <a:lnSpc>
                <a:spcPts val="600"/>
              </a:lnSpc>
              <a:buClr>
                <a:srgbClr val="ED7D31"/>
              </a:buClr>
              <a:buSzPct val="120000"/>
              <a:buFont typeface="Arial" panose="020B0604020202020204" pitchFamily="34" charset="0"/>
              <a:buChar char="-"/>
              <a:defRPr/>
            </a:pPr>
            <a:endParaRPr lang="ru-RU" sz="1600" dirty="0">
              <a:solidFill>
                <a:prstClr val="black"/>
              </a:solidFill>
              <a:latin typeface="PT Sans" panose="020B0503020203020204" pitchFamily="34" charset="-52"/>
              <a:cs typeface="Arial" panose="020B0604020202020204" pitchFamily="34" charset="0"/>
            </a:endParaRPr>
          </a:p>
          <a:p>
            <a:pPr marL="336550" lvl="1">
              <a:lnSpc>
                <a:spcPts val="600"/>
              </a:lnSpc>
              <a:buClr>
                <a:srgbClr val="ED7D31"/>
              </a:buClr>
              <a:buSzPct val="120000"/>
              <a:defRPr/>
            </a:pPr>
            <a:endParaRPr lang="ru-RU" sz="1600" dirty="0">
              <a:solidFill>
                <a:prstClr val="black"/>
              </a:solidFill>
              <a:latin typeface="PT Sans" panose="020B0503020203020204" pitchFamily="34" charset="-52"/>
              <a:cs typeface="Arial" panose="020B0604020202020204" pitchFamily="34" charset="0"/>
            </a:endParaRPr>
          </a:p>
          <a:p>
            <a:pPr marL="808038" lvl="1" indent="-471488">
              <a:buClr>
                <a:srgbClr val="ED7D31"/>
              </a:buClr>
              <a:buSzPct val="120000"/>
              <a:buFont typeface="Arial" panose="020B0604020202020204" pitchFamily="34" charset="0"/>
              <a:buChar char="-"/>
              <a:defRPr/>
            </a:pPr>
            <a:r>
              <a:rPr lang="ru-RU" sz="1600" dirty="0">
                <a:solidFill>
                  <a:prstClr val="black"/>
                </a:solidFill>
                <a:latin typeface="PT Sans" panose="020B0503020203020204" pitchFamily="34" charset="-52"/>
                <a:cs typeface="Arial" panose="020B0604020202020204" pitchFamily="34" charset="0"/>
              </a:rPr>
              <a:t>Разработана схема давальческого сырья, возможная к применению в </a:t>
            </a:r>
            <a:r>
              <a:rPr lang="ru-RU" sz="1600" dirty="0" smtClean="0">
                <a:solidFill>
                  <a:prstClr val="black"/>
                </a:solidFill>
                <a:latin typeface="PT Sans" panose="020B0503020203020204" pitchFamily="34" charset="-52"/>
                <a:cs typeface="Arial" panose="020B0604020202020204" pitchFamily="34" charset="0"/>
              </a:rPr>
              <a:t>Государственной компании </a:t>
            </a:r>
            <a:r>
              <a:rPr lang="ru-RU" sz="1600" dirty="0">
                <a:solidFill>
                  <a:prstClr val="black"/>
                </a:solidFill>
                <a:latin typeface="PT Sans" panose="020B0503020203020204" pitchFamily="34" charset="-52"/>
                <a:cs typeface="Arial" panose="020B0604020202020204" pitchFamily="34" charset="0"/>
              </a:rPr>
              <a:t>«Автодор» при закупках товаров и/или работ, и/или услуг исключительно у субъектов </a:t>
            </a:r>
            <a:r>
              <a:rPr lang="ru-RU" sz="1600" dirty="0" smtClean="0">
                <a:solidFill>
                  <a:prstClr val="black"/>
                </a:solidFill>
                <a:latin typeface="PT Sans" panose="020B0503020203020204" pitchFamily="34" charset="-52"/>
                <a:cs typeface="Arial" panose="020B0604020202020204" pitchFamily="34" charset="0"/>
              </a:rPr>
              <a:t>МСП с </a:t>
            </a:r>
            <a:r>
              <a:rPr lang="ru-RU" sz="1600" dirty="0">
                <a:solidFill>
                  <a:prstClr val="black"/>
                </a:solidFill>
                <a:latin typeface="PT Sans" panose="020B0503020203020204" pitchFamily="34" charset="-52"/>
                <a:cs typeface="Arial" panose="020B0604020202020204" pitchFamily="34" charset="0"/>
              </a:rPr>
              <a:t>учетом передовых практик применения подобных схем в Российской </a:t>
            </a:r>
            <a:r>
              <a:rPr lang="ru-RU" sz="1600" dirty="0" smtClean="0">
                <a:solidFill>
                  <a:prstClr val="black"/>
                </a:solidFill>
                <a:latin typeface="PT Sans" panose="020B0503020203020204" pitchFamily="34" charset="-52"/>
                <a:cs typeface="Arial" panose="020B0604020202020204" pitchFamily="34" charset="0"/>
              </a:rPr>
              <a:t>Федерации</a:t>
            </a:r>
            <a:endParaRPr lang="en-US" sz="1600" dirty="0" smtClean="0">
              <a:solidFill>
                <a:prstClr val="black"/>
              </a:solidFill>
              <a:latin typeface="PT Sans" panose="020B0503020203020204" pitchFamily="34" charset="-52"/>
              <a:cs typeface="Arial" panose="020B0604020202020204" pitchFamily="34" charset="0"/>
            </a:endParaRPr>
          </a:p>
          <a:p>
            <a:pPr marL="808038" lvl="1" indent="-471488">
              <a:lnSpc>
                <a:spcPts val="600"/>
              </a:lnSpc>
              <a:buClr>
                <a:srgbClr val="ED7D31"/>
              </a:buClr>
              <a:buSzPct val="120000"/>
              <a:buFont typeface="Arial" panose="020B0604020202020204" pitchFamily="34" charset="0"/>
              <a:buChar char="-"/>
              <a:defRPr/>
            </a:pPr>
            <a:endParaRPr lang="ru-RU" sz="1600" dirty="0">
              <a:solidFill>
                <a:prstClr val="black"/>
              </a:solidFill>
              <a:latin typeface="PT Sans" panose="020B0503020203020204" pitchFamily="34" charset="-52"/>
              <a:cs typeface="Arial" panose="020B0604020202020204" pitchFamily="34" charset="0"/>
            </a:endParaRPr>
          </a:p>
          <a:p>
            <a:pPr marL="808038" lvl="1" indent="-471488">
              <a:buClr>
                <a:srgbClr val="ED7D31"/>
              </a:buClr>
              <a:buSzPct val="120000"/>
              <a:buFont typeface="Arial" panose="020B0604020202020204" pitchFamily="34" charset="0"/>
              <a:buChar char="-"/>
              <a:defRPr/>
            </a:pPr>
            <a:r>
              <a:rPr lang="ru-RU" sz="1600" dirty="0">
                <a:solidFill>
                  <a:prstClr val="black"/>
                </a:solidFill>
                <a:latin typeface="PT Sans" panose="020B0503020203020204" pitchFamily="34" charset="-52"/>
                <a:cs typeface="Arial" panose="020B0604020202020204" pitchFamily="34" charset="0"/>
              </a:rPr>
              <a:t>Рассмотрены предложения по устранению барьеров для субъектов </a:t>
            </a:r>
            <a:r>
              <a:rPr lang="ru-RU" sz="1600" dirty="0" smtClean="0">
                <a:solidFill>
                  <a:prstClr val="black"/>
                </a:solidFill>
                <a:latin typeface="PT Sans" panose="020B0503020203020204" pitchFamily="34" charset="-52"/>
                <a:cs typeface="Arial" panose="020B0604020202020204" pitchFamily="34" charset="0"/>
              </a:rPr>
              <a:t>МСП для </a:t>
            </a:r>
            <a:r>
              <a:rPr lang="ru-RU" sz="1600" dirty="0">
                <a:solidFill>
                  <a:prstClr val="black"/>
                </a:solidFill>
                <a:latin typeface="PT Sans" panose="020B0503020203020204" pitchFamily="34" charset="-52"/>
                <a:cs typeface="Arial" panose="020B0604020202020204" pitchFamily="34" charset="0"/>
              </a:rPr>
              <a:t>внесения изменений в Порядок закупочной деятельности </a:t>
            </a:r>
            <a:r>
              <a:rPr lang="ru-RU" sz="1600" dirty="0" smtClean="0">
                <a:solidFill>
                  <a:prstClr val="black"/>
                </a:solidFill>
                <a:latin typeface="PT Sans" panose="020B0503020203020204" pitchFamily="34" charset="-52"/>
                <a:cs typeface="Arial" panose="020B0604020202020204" pitchFamily="34" charset="0"/>
              </a:rPr>
              <a:t>Государственной компании </a:t>
            </a:r>
            <a:r>
              <a:rPr lang="ru-RU" sz="1600" dirty="0">
                <a:solidFill>
                  <a:prstClr val="black"/>
                </a:solidFill>
                <a:latin typeface="PT Sans" panose="020B0503020203020204" pitchFamily="34" charset="-52"/>
                <a:cs typeface="Arial" panose="020B0604020202020204" pitchFamily="34" charset="0"/>
              </a:rPr>
              <a:t>«Автодор» в части критериев конкурсов на право заключения договоров на: выполнение научно-исследовательских и опытно-конструкторских работ, выполнение проектно-изыскательских работ, выполнение строительно-монтажных </a:t>
            </a:r>
            <a:r>
              <a:rPr lang="ru-RU" sz="1600" dirty="0" smtClean="0">
                <a:solidFill>
                  <a:prstClr val="black"/>
                </a:solidFill>
                <a:latin typeface="PT Sans" panose="020B0503020203020204" pitchFamily="34" charset="-52"/>
                <a:cs typeface="Arial" panose="020B0604020202020204" pitchFamily="34" charset="0"/>
              </a:rPr>
              <a:t>работ</a:t>
            </a:r>
            <a:endParaRPr lang="ru-RU" sz="1600" dirty="0">
              <a:solidFill>
                <a:prstClr val="black"/>
              </a:solidFill>
              <a:latin typeface="PT Sans" panose="020B0503020203020204" pitchFamily="34" charset="-52"/>
            </a:endParaRPr>
          </a:p>
        </p:txBody>
      </p:sp>
      <p:sp>
        <p:nvSpPr>
          <p:cNvPr id="2" name="TextBox 1"/>
          <p:cNvSpPr txBox="1"/>
          <p:nvPr/>
        </p:nvSpPr>
        <p:spPr>
          <a:xfrm>
            <a:off x="159109" y="1224649"/>
            <a:ext cx="8948059" cy="369332"/>
          </a:xfrm>
          <a:prstGeom prst="rect">
            <a:avLst/>
          </a:prstGeom>
          <a:noFill/>
        </p:spPr>
        <p:txBody>
          <a:bodyPr wrap="square" rtlCol="0">
            <a:spAutoFit/>
          </a:bodyPr>
          <a:lstStyle/>
          <a:p>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Деятельность Экспертного совета Государственной компании «Автодор»</a:t>
            </a:r>
          </a:p>
        </p:txBody>
      </p:sp>
    </p:spTree>
    <p:extLst>
      <p:ext uri="{BB962C8B-B14F-4D97-AF65-F5344CB8AC3E}">
        <p14:creationId xmlns:p14="http://schemas.microsoft.com/office/powerpoint/2010/main" val="4219781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2">
            <a:extLst>
              <a:ext uri="{28A0092B-C50C-407E-A947-70E740481C1C}">
                <a14:useLocalDpi xmlns:a14="http://schemas.microsoft.com/office/drawing/2010/main" val="0"/>
              </a:ext>
            </a:extLst>
          </a:blip>
          <a:srcRect l="22679" t="3759" r="574" b="19548"/>
          <a:stretch/>
        </p:blipFill>
        <p:spPr>
          <a:xfrm>
            <a:off x="6942379" y="983410"/>
            <a:ext cx="5249627" cy="5256364"/>
          </a:xfrm>
          <a:prstGeom prst="rect">
            <a:avLst/>
          </a:prstGeom>
        </p:spPr>
      </p:pic>
      <p:sp>
        <p:nvSpPr>
          <p:cNvPr id="7"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schemeClr val="tx1"/>
                </a:solidFill>
                <a:latin typeface="Roboto Slab" pitchFamily="2" charset="0"/>
                <a:ea typeface="Roboto Slab" pitchFamily="2" charset="0"/>
                <a:cs typeface="Arial" panose="020B0604020202020204" pitchFamily="34" charset="0"/>
              </a:rPr>
              <a:t>19</a:t>
            </a:r>
            <a:endParaRPr lang="ru-RU" sz="1400" b="1" dirty="0">
              <a:solidFill>
                <a:schemeClr val="tx1"/>
              </a:solidFill>
              <a:latin typeface="Roboto Slab" pitchFamily="2" charset="0"/>
              <a:ea typeface="Roboto Slab" pitchFamily="2" charset="0"/>
              <a:cs typeface="Arial" panose="020B0604020202020204" pitchFamily="34" charset="0"/>
            </a:endParaRPr>
          </a:p>
        </p:txBody>
      </p:sp>
      <p:sp>
        <p:nvSpPr>
          <p:cNvPr id="13" name="Прямоугольник 12"/>
          <p:cNvSpPr/>
          <p:nvPr/>
        </p:nvSpPr>
        <p:spPr>
          <a:xfrm>
            <a:off x="554771" y="1560009"/>
            <a:ext cx="7059841" cy="3693319"/>
          </a:xfrm>
          <a:prstGeom prst="rect">
            <a:avLst/>
          </a:prstGeom>
        </p:spPr>
        <p:txBody>
          <a:bodyPr wrap="square">
            <a:spAutoFit/>
          </a:bodyPr>
          <a:lstStyle/>
          <a:p>
            <a:pPr>
              <a:buClr>
                <a:srgbClr val="000000"/>
              </a:buClr>
            </a:pPr>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Программа партнерства между Государственной компанией «Автодор» и субъектами малого и среднего предпринимательства</a:t>
            </a:r>
            <a:endParaRPr lang="en-US" b="1" dirty="0">
              <a:solidFill>
                <a:srgbClr val="E1561C"/>
              </a:solidFill>
              <a:latin typeface="PT Sans" panose="020B0503020203020204" pitchFamily="34" charset="-52"/>
              <a:ea typeface="Tahoma" panose="020B0604030504040204" pitchFamily="34" charset="0"/>
              <a:cs typeface="Arial" panose="020B0604020202020204" pitchFamily="34" charset="0"/>
            </a:endParaRPr>
          </a:p>
          <a:p>
            <a:r>
              <a:rPr lang="ru-RU" dirty="0" smtClean="0">
                <a:latin typeface="PT Sans" panose="020B0503020203020204" pitchFamily="34" charset="-52"/>
                <a:ea typeface="Tahoma" panose="020B0604030504040204" pitchFamily="34" charset="0"/>
                <a:cs typeface="Tahoma" panose="020B0604030504040204" pitchFamily="34" charset="0"/>
              </a:rPr>
              <a:t>направлена </a:t>
            </a:r>
            <a:r>
              <a:rPr lang="ru-RU" dirty="0">
                <a:latin typeface="PT Sans" panose="020B0503020203020204" pitchFamily="34" charset="-52"/>
                <a:ea typeface="Tahoma" panose="020B0604030504040204" pitchFamily="34" charset="0"/>
                <a:cs typeface="Tahoma" panose="020B0604030504040204" pitchFamily="34" charset="0"/>
              </a:rPr>
              <a:t>на формирование </a:t>
            </a:r>
            <a:r>
              <a:rPr lang="ru-RU" dirty="0" smtClean="0">
                <a:latin typeface="PT Sans" panose="020B0503020203020204" pitchFamily="34" charset="-52"/>
                <a:ea typeface="Tahoma" panose="020B0604030504040204" pitchFamily="34" charset="0"/>
                <a:cs typeface="Tahoma" panose="020B0604030504040204" pitchFamily="34" charset="0"/>
              </a:rPr>
              <a:t>сети </a:t>
            </a:r>
            <a:r>
              <a:rPr lang="ru-RU" dirty="0">
                <a:latin typeface="PT Sans" panose="020B0503020203020204" pitchFamily="34" charset="-52"/>
                <a:ea typeface="Tahoma" panose="020B0604030504040204" pitchFamily="34" charset="0"/>
                <a:cs typeface="Tahoma" panose="020B0604030504040204" pitchFamily="34" charset="0"/>
              </a:rPr>
              <a:t>квалифицированных и ответственных партнеров из числа </a:t>
            </a:r>
            <a:r>
              <a:rPr lang="ru-RU" dirty="0" smtClean="0">
                <a:latin typeface="PT Sans" panose="020B0503020203020204" pitchFamily="34" charset="-52"/>
                <a:ea typeface="Tahoma" panose="020B0604030504040204" pitchFamily="34" charset="0"/>
                <a:cs typeface="Tahoma" panose="020B0604030504040204" pitchFamily="34" charset="0"/>
              </a:rPr>
              <a:t>субъектов </a:t>
            </a:r>
            <a:r>
              <a:rPr lang="ru-RU" dirty="0">
                <a:latin typeface="PT Sans" panose="020B0503020203020204" pitchFamily="34" charset="-52"/>
                <a:ea typeface="Tahoma" panose="020B0604030504040204" pitchFamily="34" charset="0"/>
                <a:cs typeface="Tahoma" panose="020B0604030504040204" pitchFamily="34" charset="0"/>
              </a:rPr>
              <a:t>малого и среднего предпринимательства, поставляющих </a:t>
            </a:r>
            <a:r>
              <a:rPr lang="ru-RU" dirty="0" smtClean="0">
                <a:latin typeface="PT Sans" panose="020B0503020203020204" pitchFamily="34" charset="-52"/>
                <a:ea typeface="Tahoma" panose="020B0604030504040204" pitchFamily="34" charset="0"/>
                <a:cs typeface="Tahoma" panose="020B0604030504040204" pitchFamily="34" charset="0"/>
              </a:rPr>
              <a:t>Государственной компании </a:t>
            </a:r>
            <a:r>
              <a:rPr lang="ru-RU" dirty="0">
                <a:latin typeface="PT Sans" panose="020B0503020203020204" pitchFamily="34" charset="-52"/>
                <a:ea typeface="Tahoma" panose="020B0604030504040204" pitchFamily="34" charset="0"/>
                <a:cs typeface="Tahoma" panose="020B0604030504040204" pitchFamily="34" charset="0"/>
              </a:rPr>
              <a:t>«Автодор» товары (выполняющих работы, оказывающих услуги) </a:t>
            </a:r>
            <a:r>
              <a:rPr lang="ru-RU" dirty="0" smtClean="0">
                <a:latin typeface="PT Sans" panose="020B0503020203020204" pitchFamily="34" charset="-52"/>
                <a:ea typeface="Tahoma" panose="020B0604030504040204" pitchFamily="34" charset="0"/>
                <a:cs typeface="Tahoma" panose="020B0604030504040204" pitchFamily="34" charset="0"/>
              </a:rPr>
              <a:t>по </a:t>
            </a:r>
            <a:r>
              <a:rPr lang="ru-RU" dirty="0">
                <a:latin typeface="PT Sans" panose="020B0503020203020204" pitchFamily="34" charset="-52"/>
                <a:ea typeface="Tahoma" panose="020B0604030504040204" pitchFamily="34" charset="0"/>
                <a:cs typeface="Tahoma" panose="020B0604030504040204" pitchFamily="34" charset="0"/>
              </a:rPr>
              <a:t>прямым договорам и субподрядным договорам 1-го уровня, </a:t>
            </a:r>
          </a:p>
          <a:p>
            <a:r>
              <a:rPr lang="ru-RU" dirty="0">
                <a:latin typeface="PT Sans" panose="020B0503020203020204" pitchFamily="34" charset="-52"/>
                <a:ea typeface="Tahoma" panose="020B0604030504040204" pitchFamily="34" charset="0"/>
                <a:cs typeface="Tahoma" panose="020B0604030504040204" pitchFamily="34" charset="0"/>
              </a:rPr>
              <a:t>активное вовлечение в деятельность </a:t>
            </a:r>
            <a:r>
              <a:rPr lang="ru-RU" dirty="0" smtClean="0">
                <a:latin typeface="PT Sans" panose="020B0503020203020204" pitchFamily="34" charset="-52"/>
                <a:ea typeface="Tahoma" panose="020B0604030504040204" pitchFamily="34" charset="0"/>
                <a:cs typeface="Tahoma" panose="020B0604030504040204" pitchFamily="34" charset="0"/>
              </a:rPr>
              <a:t>компании инновационных субъектов малого и среднего предпринимательства, </a:t>
            </a:r>
            <a:r>
              <a:rPr lang="ru-RU" dirty="0">
                <a:latin typeface="PT Sans" panose="020B0503020203020204" pitchFamily="34" charset="-52"/>
                <a:ea typeface="Tahoma" panose="020B0604030504040204" pitchFamily="34" charset="0"/>
                <a:cs typeface="Tahoma" panose="020B0604030504040204" pitchFamily="34" charset="0"/>
              </a:rPr>
              <a:t>а также обеспечение </a:t>
            </a:r>
            <a:r>
              <a:rPr lang="ru-RU" dirty="0" smtClean="0">
                <a:latin typeface="PT Sans" panose="020B0503020203020204" pitchFamily="34" charset="-52"/>
                <a:ea typeface="Tahoma" panose="020B0604030504040204" pitchFamily="34" charset="0"/>
                <a:cs typeface="Tahoma" panose="020B0604030504040204" pitchFamily="34" charset="0"/>
              </a:rPr>
              <a:t>Государственной компанией </a:t>
            </a:r>
            <a:r>
              <a:rPr lang="ru-RU" dirty="0">
                <a:latin typeface="PT Sans" panose="020B0503020203020204" pitchFamily="34" charset="-52"/>
                <a:ea typeface="Tahoma" panose="020B0604030504040204" pitchFamily="34" charset="0"/>
                <a:cs typeface="Tahoma" panose="020B0604030504040204" pitchFamily="34" charset="0"/>
              </a:rPr>
              <a:t>«Автодор» содействия </a:t>
            </a:r>
            <a:r>
              <a:rPr lang="ru-RU" dirty="0" smtClean="0">
                <a:latin typeface="PT Sans" panose="020B0503020203020204" pitchFamily="34" charset="-52"/>
                <a:ea typeface="Tahoma" panose="020B0604030504040204" pitchFamily="34" charset="0"/>
                <a:cs typeface="Tahoma" panose="020B0604030504040204" pitchFamily="34" charset="0"/>
              </a:rPr>
              <a:t>в </a:t>
            </a:r>
            <a:r>
              <a:rPr lang="ru-RU" dirty="0">
                <a:latin typeface="PT Sans" panose="020B0503020203020204" pitchFamily="34" charset="-52"/>
                <a:ea typeface="Tahoma" panose="020B0604030504040204" pitchFamily="34" charset="0"/>
                <a:cs typeface="Tahoma" panose="020B0604030504040204" pitchFamily="34" charset="0"/>
              </a:rPr>
              <a:t>развитии субъектов </a:t>
            </a:r>
            <a:r>
              <a:rPr lang="ru-RU" dirty="0" smtClean="0">
                <a:latin typeface="PT Sans" panose="020B0503020203020204" pitchFamily="34" charset="-52"/>
                <a:ea typeface="Tahoma" panose="020B0604030504040204" pitchFamily="34" charset="0"/>
                <a:cs typeface="Tahoma" panose="020B0604030504040204" pitchFamily="34" charset="0"/>
              </a:rPr>
              <a:t>малого и среднего предпринимательства, </a:t>
            </a:r>
            <a:r>
              <a:rPr lang="ru-RU" dirty="0">
                <a:latin typeface="PT Sans" panose="020B0503020203020204" pitchFamily="34" charset="-52"/>
                <a:ea typeface="Tahoma" panose="020B0604030504040204" pitchFamily="34" charset="0"/>
                <a:cs typeface="Tahoma" panose="020B0604030504040204" pitchFamily="34" charset="0"/>
              </a:rPr>
              <a:t>являющихся Участниками </a:t>
            </a:r>
            <a:r>
              <a:rPr lang="ru-RU" dirty="0" smtClean="0">
                <a:latin typeface="PT Sans" panose="020B0503020203020204" pitchFamily="34" charset="-52"/>
                <a:ea typeface="Tahoma" panose="020B0604030504040204" pitchFamily="34" charset="0"/>
                <a:cs typeface="Tahoma" panose="020B0604030504040204" pitchFamily="34" charset="0"/>
              </a:rPr>
              <a:t>такой </a:t>
            </a:r>
            <a:r>
              <a:rPr lang="ru-RU" dirty="0">
                <a:latin typeface="PT Sans" panose="020B0503020203020204" pitchFamily="34" charset="-52"/>
                <a:ea typeface="Tahoma" panose="020B0604030504040204" pitchFamily="34" charset="0"/>
                <a:cs typeface="Tahoma" panose="020B0604030504040204" pitchFamily="34" charset="0"/>
              </a:rPr>
              <a:t>Программы </a:t>
            </a:r>
            <a:r>
              <a:rPr lang="ru-RU" dirty="0" smtClean="0">
                <a:latin typeface="PT Sans" panose="020B0503020203020204" pitchFamily="34" charset="-52"/>
                <a:ea typeface="Tahoma" panose="020B0604030504040204" pitchFamily="34" charset="0"/>
                <a:cs typeface="Tahoma" panose="020B0604030504040204" pitchFamily="34" charset="0"/>
              </a:rPr>
              <a:t>партнерства</a:t>
            </a:r>
            <a:endParaRPr lang="ru-RU" dirty="0">
              <a:latin typeface="PT Sans" panose="020B0503020203020204" pitchFamily="34" charset="-52"/>
              <a:ea typeface="Tahoma" panose="020B0604030504040204" pitchFamily="34" charset="0"/>
              <a:cs typeface="Tahoma" panose="020B0604030504040204" pitchFamily="34" charset="0"/>
            </a:endParaRPr>
          </a:p>
          <a:p>
            <a:endParaRPr lang="ru-RU" b="1" dirty="0">
              <a:latin typeface="PT Sans" panose="020B0503020203020204" pitchFamily="34" charset="-52"/>
              <a:ea typeface="Tahoma" panose="020B0604030504040204" pitchFamily="34" charset="0"/>
              <a:cs typeface="Tahoma" panose="020B0604030504040204" pitchFamily="34" charset="0"/>
            </a:endParaRPr>
          </a:p>
        </p:txBody>
      </p:sp>
      <p:sp>
        <p:nvSpPr>
          <p:cNvPr id="16" name="Прямоугольник 15"/>
          <p:cNvSpPr/>
          <p:nvPr/>
        </p:nvSpPr>
        <p:spPr>
          <a:xfrm>
            <a:off x="70338" y="200853"/>
            <a:ext cx="9372600" cy="655445"/>
          </a:xfrm>
          <a:prstGeom prst="rect">
            <a:avLst/>
          </a:prstGeom>
          <a:ln>
            <a:miter lim="800000"/>
            <a:headEnd/>
            <a:tailEnd/>
          </a:ln>
        </p:spPr>
        <p:txBody>
          <a:bodyPr wrap="square" lIns="100463" tIns="50233" rIns="100463" bIns="50233" rtlCol="0">
            <a:spAutoFit/>
          </a:bodyPr>
          <a:lstStyle/>
          <a:p>
            <a:pPr defTabSz="912757" eaLnBrk="0" hangingPunct="0"/>
            <a:r>
              <a:rPr lang="ru-RU" b="1" dirty="0">
                <a:solidFill>
                  <a:prstClr val="black"/>
                </a:solidFill>
                <a:latin typeface="PT Sans" panose="020B0604020202020204" charset="-52"/>
                <a:ea typeface="Tahoma" panose="020B0604030504040204" pitchFamily="34" charset="0"/>
                <a:cs typeface="Arial" panose="020B0604020202020204" pitchFamily="34" charset="0"/>
              </a:rPr>
              <a:t>Мероприятия по упрощению доступа </a:t>
            </a:r>
            <a:r>
              <a:rPr lang="ru-RU" b="1" dirty="0" smtClean="0">
                <a:solidFill>
                  <a:prstClr val="black"/>
                </a:solidFill>
                <a:latin typeface="PT Sans" panose="020B0604020202020204" charset="-52"/>
                <a:ea typeface="Tahoma" panose="020B0604030504040204" pitchFamily="34" charset="0"/>
                <a:cs typeface="Arial" panose="020B0604020202020204" pitchFamily="34" charset="0"/>
              </a:rPr>
              <a:t>субъектов МСП</a:t>
            </a:r>
            <a:r>
              <a:rPr lang="ru-RU" b="1" dirty="0">
                <a:solidFill>
                  <a:prstClr val="black"/>
                </a:solidFill>
                <a:latin typeface="PT Sans" panose="020B0604020202020204" charset="-52"/>
                <a:ea typeface="Tahoma" panose="020B0604030504040204" pitchFamily="34" charset="0"/>
                <a:cs typeface="Arial" panose="020B0604020202020204" pitchFamily="34" charset="0"/>
              </a:rPr>
              <a:t> </a:t>
            </a:r>
            <a:r>
              <a:rPr lang="ru-RU" b="1" dirty="0" smtClean="0">
                <a:solidFill>
                  <a:prstClr val="black"/>
                </a:solidFill>
                <a:latin typeface="PT Sans" panose="020B0604020202020204" charset="-52"/>
                <a:ea typeface="Tahoma" panose="020B0604030504040204" pitchFamily="34" charset="0"/>
                <a:cs typeface="Arial" panose="020B0604020202020204" pitchFamily="34" charset="0"/>
              </a:rPr>
              <a:t>к </a:t>
            </a:r>
            <a:r>
              <a:rPr lang="ru-RU" b="1" dirty="0">
                <a:solidFill>
                  <a:prstClr val="black"/>
                </a:solidFill>
                <a:latin typeface="PT Sans" panose="020B0604020202020204" charset="-52"/>
                <a:ea typeface="Tahoma" panose="020B0604030504040204" pitchFamily="34" charset="0"/>
                <a:cs typeface="Arial" panose="020B0604020202020204" pitchFamily="34" charset="0"/>
              </a:rPr>
              <a:t>закупкам Государственной компании «Автодор»</a:t>
            </a:r>
          </a:p>
        </p:txBody>
      </p:sp>
    </p:spTree>
    <p:extLst>
      <p:ext uri="{BB962C8B-B14F-4D97-AF65-F5344CB8AC3E}">
        <p14:creationId xmlns:p14="http://schemas.microsoft.com/office/powerpoint/2010/main" val="27456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24591"/>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44"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2</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2" name="Прямоугольник 1"/>
          <p:cNvSpPr/>
          <p:nvPr/>
        </p:nvSpPr>
        <p:spPr>
          <a:xfrm>
            <a:off x="65315" y="1008866"/>
            <a:ext cx="12126677" cy="923330"/>
          </a:xfrm>
          <a:prstGeom prst="rect">
            <a:avLst/>
          </a:prstGeom>
        </p:spPr>
        <p:txBody>
          <a:bodyPr wrap="square">
            <a:spAutoFit/>
          </a:bodyPr>
          <a:lstStyle/>
          <a:p>
            <a:r>
              <a:rPr lang="ru-RU" b="1" dirty="0">
                <a:solidFill>
                  <a:srgbClr val="E1561C"/>
                </a:solidFill>
                <a:latin typeface="PT Sans" panose="020B0503020203020204" pitchFamily="34" charset="-52"/>
                <a:ea typeface="Tahoma" pitchFamily="34" charset="0"/>
                <a:cs typeface="Arial" panose="020B0604020202020204" pitchFamily="34" charset="0"/>
              </a:rPr>
              <a:t>Критерии отнесения к субъектам малого и </a:t>
            </a:r>
            <a:r>
              <a:rPr lang="ru-RU" b="1" dirty="0" smtClean="0">
                <a:solidFill>
                  <a:srgbClr val="E1561C"/>
                </a:solidFill>
                <a:latin typeface="PT Sans" panose="020B0503020203020204" pitchFamily="34" charset="-52"/>
                <a:ea typeface="Tahoma" pitchFamily="34" charset="0"/>
                <a:cs typeface="Arial" panose="020B0604020202020204" pitchFamily="34" charset="0"/>
              </a:rPr>
              <a:t>среднего </a:t>
            </a:r>
            <a:r>
              <a:rPr lang="ru-RU" b="1" dirty="0">
                <a:solidFill>
                  <a:srgbClr val="E1561C"/>
                </a:solidFill>
                <a:latin typeface="PT Sans" panose="020B0503020203020204" pitchFamily="34" charset="-52"/>
                <a:ea typeface="Tahoma" pitchFamily="34" charset="0"/>
                <a:cs typeface="Arial" panose="020B0604020202020204" pitchFamily="34" charset="0"/>
              </a:rPr>
              <a:t>предпринимательства (МСП</a:t>
            </a:r>
            <a:r>
              <a:rPr lang="ru-RU" b="1" dirty="0" smtClean="0">
                <a:solidFill>
                  <a:srgbClr val="E1561C"/>
                </a:solidFill>
                <a:latin typeface="PT Sans" panose="020B0503020203020204" pitchFamily="34" charset="-52"/>
                <a:ea typeface="Tahoma" pitchFamily="34" charset="0"/>
                <a:cs typeface="Arial" panose="020B0604020202020204" pitchFamily="34" charset="0"/>
              </a:rPr>
              <a:t>), </a:t>
            </a:r>
            <a:endParaRPr lang="en-US" b="1" dirty="0" smtClean="0">
              <a:solidFill>
                <a:srgbClr val="E1561C"/>
              </a:solidFill>
              <a:latin typeface="PT Sans" panose="020B0503020203020204" pitchFamily="34" charset="-52"/>
              <a:ea typeface="Tahoma" pitchFamily="34" charset="0"/>
              <a:cs typeface="Arial" panose="020B0604020202020204" pitchFamily="34" charset="0"/>
            </a:endParaRPr>
          </a:p>
          <a:p>
            <a:pPr algn="just"/>
            <a:r>
              <a:rPr lang="ru-RU" sz="1200" b="1" dirty="0">
                <a:latin typeface="PT Sans" panose="020B0604020202020204" charset="-52"/>
              </a:rPr>
              <a:t>утверждены Федеральным законом от 24 июля 2007 г. N 209-ФЗ </a:t>
            </a:r>
            <a:r>
              <a:rPr lang="ru-RU" sz="1200" b="1" dirty="0" smtClean="0">
                <a:latin typeface="PT Sans" panose="020B0604020202020204" charset="-52"/>
              </a:rPr>
              <a:t>«О </a:t>
            </a:r>
            <a:r>
              <a:rPr lang="ru-RU" sz="1200" b="1" dirty="0">
                <a:latin typeface="PT Sans" panose="020B0604020202020204" charset="-52"/>
              </a:rPr>
              <a:t>развитии малого и среднего предпринимательства в Российской </a:t>
            </a:r>
            <a:r>
              <a:rPr lang="ru-RU" sz="1200" b="1" dirty="0" smtClean="0">
                <a:latin typeface="PT Sans" panose="020B0604020202020204" charset="-52"/>
              </a:rPr>
              <a:t>Федерации»</a:t>
            </a:r>
            <a:r>
              <a:rPr lang="en-US" sz="1200" b="1" dirty="0" smtClean="0">
                <a:latin typeface="PT Sans" panose="020B0604020202020204" charset="-52"/>
              </a:rPr>
              <a:t> </a:t>
            </a:r>
            <a:r>
              <a:rPr lang="ru-RU" sz="1200" b="1" dirty="0">
                <a:latin typeface="PT Sans" panose="020B0604020202020204" charset="-52"/>
              </a:rPr>
              <a:t>и Постановлением Правительства РФ от 13.07.2015 № 702 </a:t>
            </a:r>
            <a:r>
              <a:rPr lang="ru-RU" sz="1200" b="1" dirty="0" smtClean="0">
                <a:latin typeface="PT Sans" panose="020B0604020202020204" charset="-52"/>
              </a:rPr>
              <a:t>«О </a:t>
            </a:r>
            <a:r>
              <a:rPr lang="ru-RU" sz="1200" b="1" dirty="0">
                <a:latin typeface="PT Sans" panose="020B0604020202020204" charset="-52"/>
              </a:rPr>
              <a:t>предельных значениях выручки от реализации товаров (работ, услуг) для каждой категории субъектов </a:t>
            </a:r>
            <a:r>
              <a:rPr lang="ru-RU" sz="1200" b="1" dirty="0" smtClean="0">
                <a:latin typeface="PT Sans" panose="020B0604020202020204" charset="-52"/>
              </a:rPr>
              <a:t>МСП». Федеральный </a:t>
            </a:r>
            <a:r>
              <a:rPr lang="ru-RU" sz="1200" b="1" dirty="0">
                <a:latin typeface="PT Sans" panose="020B0604020202020204" charset="-52"/>
              </a:rPr>
              <a:t>закон от 24 июля 2007 г. N 209-ФЗ "О развитии </a:t>
            </a:r>
            <a:r>
              <a:rPr lang="ru-RU" sz="1200" b="1" dirty="0" smtClean="0">
                <a:latin typeface="PT Sans" panose="020B0604020202020204" charset="-52"/>
              </a:rPr>
              <a:t>МСП в </a:t>
            </a:r>
            <a:r>
              <a:rPr lang="ru-RU" sz="1200" b="1" dirty="0">
                <a:latin typeface="PT Sans" panose="020B0604020202020204" charset="-52"/>
              </a:rPr>
              <a:t>Российской Федерации</a:t>
            </a:r>
            <a:r>
              <a:rPr lang="ru-RU" sz="1200" b="1" dirty="0" smtClean="0">
                <a:latin typeface="PT Sans" panose="020B0604020202020204" charset="-52"/>
              </a:rPr>
              <a:t>"</a:t>
            </a:r>
            <a:endParaRPr lang="ru-RU" sz="1200" dirty="0">
              <a:latin typeface="PT Sans" panose="020B0604020202020204" charset="-52"/>
            </a:endParaRPr>
          </a:p>
        </p:txBody>
      </p:sp>
      <p:sp>
        <p:nvSpPr>
          <p:cNvPr id="29" name="Прямоугольник 28"/>
          <p:cNvSpPr/>
          <p:nvPr/>
        </p:nvSpPr>
        <p:spPr>
          <a:xfrm>
            <a:off x="65315" y="252486"/>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smtClean="0">
                <a:solidFill>
                  <a:prstClr val="black"/>
                </a:solidFill>
                <a:latin typeface="PT Sans" panose="020B0604020202020204" charset="-52"/>
              </a:rPr>
              <a:t>Малое и среднее предпринимательство в России</a:t>
            </a:r>
            <a:endParaRPr lang="ru-RU" sz="2400" b="1" dirty="0">
              <a:solidFill>
                <a:prstClr val="black"/>
              </a:solidFill>
              <a:latin typeface="PT Sans" panose="020B0604020202020204" charset="-52"/>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51411655"/>
              </p:ext>
            </p:extLst>
          </p:nvPr>
        </p:nvGraphicFramePr>
        <p:xfrm>
          <a:off x="65315" y="2002534"/>
          <a:ext cx="11970378" cy="4181886"/>
        </p:xfrm>
        <a:graphic>
          <a:graphicData uri="http://schemas.openxmlformats.org/drawingml/2006/table">
            <a:tbl>
              <a:tblPr>
                <a:tableStyleId>{5DA37D80-6434-44D0-A028-1B22A696006F}</a:tableStyleId>
              </a:tblPr>
              <a:tblGrid>
                <a:gridCol w="2349025"/>
                <a:gridCol w="2622543"/>
                <a:gridCol w="2252491"/>
                <a:gridCol w="1777859"/>
                <a:gridCol w="2968460"/>
              </a:tblGrid>
              <a:tr h="1843273">
                <a:tc>
                  <a:txBody>
                    <a:bodyPr/>
                    <a:lstStyle/>
                    <a:p>
                      <a:pPr marL="0" indent="635" algn="ctr" defTabSz="914400" rtl="0" eaLnBrk="1" latinLnBrk="0" hangingPunct="1">
                        <a:lnSpc>
                          <a:spcPct val="115000"/>
                        </a:lnSpc>
                        <a:spcAft>
                          <a:spcPts val="0"/>
                        </a:spcAft>
                        <a:tabLst>
                          <a:tab pos="900430" algn="l"/>
                        </a:tabLst>
                      </a:pPr>
                      <a:r>
                        <a:rPr lang="ru-RU" sz="1600" kern="1200" dirty="0" smtClean="0">
                          <a:effectLst/>
                          <a:latin typeface="PT Sans" panose="020B0604020202020204" charset="-52"/>
                        </a:rPr>
                        <a:t>Субъект МСП</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Средняя численность работников за предшествующий календарный год</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Выручка от реализации  без учета НДС за предшествующий календарный год</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Доля сторонних организаций в уставном капитале компании</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smtClean="0">
                          <a:effectLst/>
                          <a:latin typeface="PT Sans" panose="020B0604020202020204" charset="-52"/>
                        </a:rPr>
                        <a:t>Доля участия государства, субъектов РФ, муниципальных образований, благотворительных и иных фондов, общественных и религиозных организаций в уставном капитале организации</a:t>
                      </a:r>
                      <a:endParaRPr lang="ru-RU" sz="1600" kern="1200" dirty="0">
                        <a:solidFill>
                          <a:schemeClr val="dk1"/>
                        </a:solidFill>
                        <a:effectLst/>
                        <a:latin typeface="PT Sans" panose="020B0604020202020204" charset="-52"/>
                        <a:ea typeface="+mn-ea"/>
                        <a:cs typeface="+mn-cs"/>
                      </a:endParaRPr>
                    </a:p>
                  </a:txBody>
                  <a:tcPr marL="7837" marR="7837" marT="7837" marB="7837" anchor="ctr"/>
                </a:tc>
              </a:tr>
              <a:tr h="585068">
                <a:tc>
                  <a:txBody>
                    <a:bodyPr/>
                    <a:lstStyle/>
                    <a:p>
                      <a:pPr marL="0" indent="635" algn="ctr" defTabSz="914400" rtl="0" eaLnBrk="1" latinLnBrk="0" hangingPunct="1">
                        <a:lnSpc>
                          <a:spcPct val="115000"/>
                        </a:lnSpc>
                        <a:spcAft>
                          <a:spcPts val="0"/>
                        </a:spcAft>
                        <a:tabLst>
                          <a:tab pos="900430" algn="l"/>
                        </a:tabLst>
                      </a:pPr>
                      <a:r>
                        <a:rPr lang="ru-RU" sz="1600" kern="1200">
                          <a:effectLst/>
                          <a:latin typeface="PT Sans" panose="020B0604020202020204" charset="-52"/>
                        </a:rPr>
                        <a:t>Микропредприятие</a:t>
                      </a:r>
                      <a:endParaRPr lang="ru-RU" sz="1600" kern="120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Не более 15 человек</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120 млн рублей</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Не более 49%</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smtClean="0">
                          <a:effectLst/>
                          <a:latin typeface="PT Sans" panose="020B0604020202020204" charset="-52"/>
                        </a:rPr>
                        <a:t>Не более 25 %</a:t>
                      </a:r>
                      <a:endParaRPr lang="ru-RU" sz="1600" kern="1200" dirty="0">
                        <a:solidFill>
                          <a:schemeClr val="dk1"/>
                        </a:solidFill>
                        <a:effectLst/>
                        <a:latin typeface="PT Sans" panose="020B0604020202020204" charset="-52"/>
                        <a:ea typeface="+mn-ea"/>
                        <a:cs typeface="+mn-cs"/>
                      </a:endParaRPr>
                    </a:p>
                  </a:txBody>
                  <a:tcPr marL="7837" marR="7837" marT="7837" marB="7837" anchor="ctr"/>
                </a:tc>
              </a:tr>
              <a:tr h="610284">
                <a:tc>
                  <a:txBody>
                    <a:bodyPr/>
                    <a:lstStyle/>
                    <a:p>
                      <a:pPr marL="0" indent="635" algn="ctr" defTabSz="914400" rtl="0" eaLnBrk="1" latinLnBrk="0" hangingPunct="1">
                        <a:lnSpc>
                          <a:spcPct val="115000"/>
                        </a:lnSpc>
                        <a:spcAft>
                          <a:spcPts val="0"/>
                        </a:spcAft>
                        <a:tabLst>
                          <a:tab pos="900430" algn="l"/>
                        </a:tabLst>
                      </a:pPr>
                      <a:r>
                        <a:rPr lang="ru-RU" sz="1600" kern="1200">
                          <a:effectLst/>
                          <a:latin typeface="PT Sans" panose="020B0604020202020204" charset="-52"/>
                        </a:rPr>
                        <a:t>Малое предприятие</a:t>
                      </a:r>
                      <a:endParaRPr lang="ru-RU" sz="1600" kern="120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Не более 100 человек</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800 млн рублей</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Не более 49%</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marR="0" indent="635" algn="ctr" defTabSz="914400" rtl="0" eaLnBrk="1" fontAlgn="auto" latinLnBrk="0" hangingPunct="1">
                        <a:lnSpc>
                          <a:spcPct val="115000"/>
                        </a:lnSpc>
                        <a:spcBef>
                          <a:spcPts val="0"/>
                        </a:spcBef>
                        <a:spcAft>
                          <a:spcPts val="0"/>
                        </a:spcAft>
                        <a:buClrTx/>
                        <a:buSzTx/>
                        <a:buFontTx/>
                        <a:buNone/>
                        <a:tabLst>
                          <a:tab pos="900430" algn="l"/>
                        </a:tabLst>
                        <a:defRPr/>
                      </a:pPr>
                      <a:r>
                        <a:rPr lang="ru-RU" sz="1600" kern="1200" dirty="0" smtClean="0">
                          <a:effectLst/>
                          <a:latin typeface="PT Sans" panose="020B0604020202020204" charset="-52"/>
                        </a:rPr>
                        <a:t>Не более 25 %</a:t>
                      </a:r>
                    </a:p>
                    <a:p>
                      <a:pPr marL="0" indent="635" algn="ctr" defTabSz="914400" rtl="0" eaLnBrk="1" latinLnBrk="0" hangingPunct="1">
                        <a:lnSpc>
                          <a:spcPct val="115000"/>
                        </a:lnSpc>
                        <a:spcAft>
                          <a:spcPts val="0"/>
                        </a:spcAft>
                        <a:tabLst>
                          <a:tab pos="900430" algn="l"/>
                        </a:tabLst>
                      </a:pPr>
                      <a:endParaRPr lang="ru-RU" sz="1600" kern="1200" dirty="0">
                        <a:solidFill>
                          <a:schemeClr val="dk1"/>
                        </a:solidFill>
                        <a:effectLst/>
                        <a:latin typeface="PT Sans" panose="020B0604020202020204" charset="-52"/>
                        <a:ea typeface="+mn-ea"/>
                        <a:cs typeface="+mn-cs"/>
                      </a:endParaRPr>
                    </a:p>
                  </a:txBody>
                  <a:tcPr marL="7837" marR="7837" marT="7837" marB="7837" anchor="ctr"/>
                </a:tc>
              </a:tr>
              <a:tr h="1007948">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Среднее предприятие</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От 101</a:t>
                      </a:r>
                      <a:br>
                        <a:rPr lang="ru-RU" sz="1600" kern="1200" dirty="0">
                          <a:effectLst/>
                          <a:latin typeface="PT Sans" panose="020B0604020202020204" charset="-52"/>
                        </a:rPr>
                      </a:br>
                      <a:r>
                        <a:rPr lang="ru-RU" sz="1600" kern="1200" dirty="0">
                          <a:effectLst/>
                          <a:latin typeface="PT Sans" panose="020B0604020202020204" charset="-52"/>
                        </a:rPr>
                        <a:t>до 250 человек включительно</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2 млрд рублей</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indent="635" algn="ctr" defTabSz="914400" rtl="0" eaLnBrk="1" latinLnBrk="0" hangingPunct="1">
                        <a:lnSpc>
                          <a:spcPct val="115000"/>
                        </a:lnSpc>
                        <a:spcAft>
                          <a:spcPts val="0"/>
                        </a:spcAft>
                        <a:tabLst>
                          <a:tab pos="900430" algn="l"/>
                        </a:tabLst>
                      </a:pPr>
                      <a:r>
                        <a:rPr lang="ru-RU" sz="1600" kern="1200" dirty="0">
                          <a:effectLst/>
                          <a:latin typeface="PT Sans" panose="020B0604020202020204" charset="-52"/>
                        </a:rPr>
                        <a:t>Не более 49%</a:t>
                      </a:r>
                      <a:endParaRPr lang="ru-RU" sz="1600" kern="1200" dirty="0">
                        <a:solidFill>
                          <a:schemeClr val="dk1"/>
                        </a:solidFill>
                        <a:effectLst/>
                        <a:latin typeface="PT Sans" panose="020B0604020202020204" charset="-52"/>
                        <a:ea typeface="+mn-ea"/>
                        <a:cs typeface="+mn-cs"/>
                      </a:endParaRPr>
                    </a:p>
                  </a:txBody>
                  <a:tcPr marL="7837" marR="7837" marT="7837" marB="7837" anchor="ctr"/>
                </a:tc>
                <a:tc>
                  <a:txBody>
                    <a:bodyPr/>
                    <a:lstStyle/>
                    <a:p>
                      <a:pPr marL="0" marR="0" indent="635" algn="ctr" defTabSz="914400" rtl="0" eaLnBrk="1" fontAlgn="auto" latinLnBrk="0" hangingPunct="1">
                        <a:lnSpc>
                          <a:spcPct val="115000"/>
                        </a:lnSpc>
                        <a:spcBef>
                          <a:spcPts val="0"/>
                        </a:spcBef>
                        <a:spcAft>
                          <a:spcPts val="0"/>
                        </a:spcAft>
                        <a:buClrTx/>
                        <a:buSzTx/>
                        <a:buFontTx/>
                        <a:buNone/>
                        <a:tabLst>
                          <a:tab pos="900430" algn="l"/>
                        </a:tabLst>
                        <a:defRPr/>
                      </a:pPr>
                      <a:r>
                        <a:rPr lang="ru-RU" sz="1600" kern="1200" dirty="0" smtClean="0">
                          <a:effectLst/>
                          <a:latin typeface="PT Sans" panose="020B0604020202020204" charset="-52"/>
                        </a:rPr>
                        <a:t>Не более 25 %</a:t>
                      </a:r>
                    </a:p>
                    <a:p>
                      <a:pPr marL="0" indent="635" algn="ctr" defTabSz="914400" rtl="0" eaLnBrk="1" latinLnBrk="0" hangingPunct="1">
                        <a:lnSpc>
                          <a:spcPct val="115000"/>
                        </a:lnSpc>
                        <a:spcAft>
                          <a:spcPts val="0"/>
                        </a:spcAft>
                        <a:tabLst>
                          <a:tab pos="900430" algn="l"/>
                        </a:tabLst>
                      </a:pPr>
                      <a:endParaRPr lang="ru-RU" sz="1600" kern="1200" dirty="0">
                        <a:solidFill>
                          <a:schemeClr val="dk1"/>
                        </a:solidFill>
                        <a:effectLst/>
                        <a:latin typeface="PT Sans" panose="020B0604020202020204" charset="-52"/>
                        <a:ea typeface="+mn-ea"/>
                        <a:cs typeface="+mn-cs"/>
                      </a:endParaRPr>
                    </a:p>
                  </a:txBody>
                  <a:tcPr marL="7837" marR="7837" marT="7837" marB="7837" anchor="ctr"/>
                </a:tc>
              </a:tr>
            </a:tbl>
          </a:graphicData>
        </a:graphic>
      </p:graphicFrame>
    </p:spTree>
    <p:extLst>
      <p:ext uri="{BB962C8B-B14F-4D97-AF65-F5344CB8AC3E}">
        <p14:creationId xmlns:p14="http://schemas.microsoft.com/office/powerpoint/2010/main" val="3354924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schemeClr val="tx1"/>
                </a:solidFill>
                <a:latin typeface="Roboto Slab" pitchFamily="2" charset="0"/>
                <a:ea typeface="Roboto Slab" pitchFamily="2" charset="0"/>
                <a:cs typeface="Arial" panose="020B0604020202020204" pitchFamily="34" charset="0"/>
              </a:rPr>
              <a:t>20</a:t>
            </a:r>
            <a:endParaRPr lang="ru-RU" sz="1400" b="1" dirty="0">
              <a:solidFill>
                <a:schemeClr val="tx1"/>
              </a:solidFill>
              <a:latin typeface="Roboto Slab" pitchFamily="2" charset="0"/>
              <a:ea typeface="Roboto Slab" pitchFamily="2" charset="0"/>
              <a:cs typeface="Arial" panose="020B0604020202020204" pitchFamily="34" charset="0"/>
            </a:endParaRPr>
          </a:p>
        </p:txBody>
      </p:sp>
      <p:sp>
        <p:nvSpPr>
          <p:cNvPr id="7" name="Номер слайда 3"/>
          <p:cNvSpPr txBox="1">
            <a:spLocks/>
          </p:cNvSpPr>
          <p:nvPr/>
        </p:nvSpPr>
        <p:spPr>
          <a:xfrm>
            <a:off x="915755" y="6322980"/>
            <a:ext cx="520655" cy="29789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400" b="1" dirty="0">
              <a:solidFill>
                <a:schemeClr val="tx1"/>
              </a:solidFill>
              <a:latin typeface="Roboto Slab" pitchFamily="2" charset="0"/>
              <a:ea typeface="Roboto Slab" pitchFamily="2" charset="0"/>
              <a:cs typeface="Arial" panose="020B0604020202020204" pitchFamily="34" charset="0"/>
            </a:endParaRPr>
          </a:p>
        </p:txBody>
      </p:sp>
      <p:sp>
        <p:nvSpPr>
          <p:cNvPr id="15" name="Прямоугольник 14"/>
          <p:cNvSpPr/>
          <p:nvPr/>
        </p:nvSpPr>
        <p:spPr>
          <a:xfrm>
            <a:off x="122535" y="1182352"/>
            <a:ext cx="11212281" cy="369332"/>
          </a:xfrm>
          <a:prstGeom prst="rect">
            <a:avLst/>
          </a:prstGeom>
        </p:spPr>
        <p:txBody>
          <a:bodyPr wrap="square">
            <a:spAutoFit/>
          </a:bodyPr>
          <a:lstStyle/>
          <a:p>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Преимущества Программы партнерства между Государственной компанией «Автодор» для субъектов МСП:</a:t>
            </a:r>
          </a:p>
        </p:txBody>
      </p:sp>
      <p:sp>
        <p:nvSpPr>
          <p:cNvPr id="16" name="TextBox 15"/>
          <p:cNvSpPr txBox="1"/>
          <p:nvPr/>
        </p:nvSpPr>
        <p:spPr>
          <a:xfrm>
            <a:off x="107326" y="1770168"/>
            <a:ext cx="6041356" cy="2400657"/>
          </a:xfrm>
          <a:prstGeom prst="rect">
            <a:avLst/>
          </a:prstGeom>
          <a:noFill/>
        </p:spPr>
        <p:txBody>
          <a:bodyPr wrap="square" rtlCol="0">
            <a:spAutoFit/>
          </a:bodyPr>
          <a:lstStyle/>
          <a:p>
            <a:pPr marL="0" lvl="1">
              <a:buClr>
                <a:schemeClr val="accent2"/>
              </a:buClr>
              <a:buSzPct val="120000"/>
              <a:buFont typeface="Arial" panose="020B0604020202020204" pitchFamily="34" charset="0"/>
              <a:buChar char="-"/>
              <a:defRPr/>
            </a:pPr>
            <a:r>
              <a:rPr lang="ru-RU" sz="1500" dirty="0" smtClean="0">
                <a:latin typeface="PT Sans" panose="020B0503020203020204" pitchFamily="34" charset="-52"/>
                <a:cs typeface="Arial" panose="020B0604020202020204" pitchFamily="34" charset="0"/>
              </a:rPr>
              <a:t> Оперативная </a:t>
            </a:r>
            <a:r>
              <a:rPr lang="ru-RU" sz="1500" dirty="0">
                <a:latin typeface="PT Sans" panose="020B0503020203020204" pitchFamily="34" charset="-52"/>
                <a:cs typeface="Arial" panose="020B0604020202020204" pitchFamily="34" charset="0"/>
              </a:rPr>
              <a:t>информационная поддержка субъектов </a:t>
            </a:r>
            <a:r>
              <a:rPr lang="ru-RU" sz="1500" dirty="0" smtClean="0">
                <a:latin typeface="PT Sans" panose="020B0503020203020204" pitchFamily="34" charset="-52"/>
                <a:cs typeface="Arial" panose="020B0604020202020204" pitchFamily="34" charset="0"/>
              </a:rPr>
              <a:t>малого и среднего предпринимательства </a:t>
            </a:r>
            <a:r>
              <a:rPr lang="ru-RU" sz="1500" dirty="0">
                <a:latin typeface="PT Sans" panose="020B0503020203020204" pitchFamily="34" charset="-52"/>
                <a:cs typeface="Arial" panose="020B0604020202020204" pitchFamily="34" charset="0"/>
              </a:rPr>
              <a:t>о номенклатуре текущих и перспективных технологических потребностей и о планируемых объемах закупок </a:t>
            </a:r>
            <a:endParaRPr lang="ru-RU" sz="1500" dirty="0" smtClean="0">
              <a:latin typeface="PT Sans" panose="020B0503020203020204" pitchFamily="34" charset="-52"/>
              <a:cs typeface="Arial" panose="020B0604020202020204" pitchFamily="34" charset="0"/>
            </a:endParaRPr>
          </a:p>
          <a:p>
            <a:pPr marL="0" lvl="1">
              <a:buClr>
                <a:schemeClr val="accent2"/>
              </a:buClr>
              <a:buSzPct val="120000"/>
              <a:buFont typeface="Arial" panose="020B0604020202020204" pitchFamily="34" charset="0"/>
              <a:buChar char="-"/>
              <a:defRPr/>
            </a:pPr>
            <a:endParaRPr lang="ru-RU" sz="1500" dirty="0">
              <a:latin typeface="PT Sans" panose="020B0503020203020204" pitchFamily="34" charset="-52"/>
              <a:cs typeface="Arial" panose="020B0604020202020204" pitchFamily="34" charset="0"/>
            </a:endParaRPr>
          </a:p>
          <a:p>
            <a:pPr marL="0" lvl="1">
              <a:buClr>
                <a:schemeClr val="accent2"/>
              </a:buClr>
              <a:buSzPct val="120000"/>
              <a:buFont typeface="Arial" panose="020B0604020202020204" pitchFamily="34" charset="0"/>
              <a:buChar char="-"/>
              <a:defRPr/>
            </a:pPr>
            <a:r>
              <a:rPr lang="ru-RU" sz="1500" dirty="0" smtClean="0">
                <a:latin typeface="PT Sans" panose="020B0503020203020204" pitchFamily="34" charset="-52"/>
                <a:cs typeface="Arial" panose="020B0604020202020204" pitchFamily="34" charset="0"/>
              </a:rPr>
              <a:t> Возможность </a:t>
            </a:r>
            <a:r>
              <a:rPr lang="ru-RU" sz="1500" dirty="0">
                <a:latin typeface="PT Sans" panose="020B0503020203020204" pitchFamily="34" charset="-52"/>
                <a:cs typeface="Arial" panose="020B0604020202020204" pitchFamily="34" charset="0"/>
              </a:rPr>
              <a:t>принимать участие в конференциях, информационных семинарах, открытых обсуждениях, проводимых для Участников Программы партнерства по вопросам осуществления закупочной деятельности </a:t>
            </a:r>
            <a:r>
              <a:rPr lang="ru-RU" sz="1500" dirty="0" smtClean="0">
                <a:latin typeface="PT Sans" panose="020B0503020203020204" pitchFamily="34" charset="-52"/>
                <a:cs typeface="Arial" panose="020B0604020202020204" pitchFamily="34" charset="0"/>
              </a:rPr>
              <a:t>Государственной компании  </a:t>
            </a:r>
            <a:r>
              <a:rPr lang="ru-RU" sz="1500" dirty="0">
                <a:latin typeface="PT Sans" panose="020B0503020203020204" pitchFamily="34" charset="-52"/>
                <a:cs typeface="Arial" panose="020B0604020202020204" pitchFamily="34" charset="0"/>
              </a:rPr>
              <a:t>«Автодор</a:t>
            </a:r>
            <a:r>
              <a:rPr lang="ru-RU" sz="1500" dirty="0" smtClean="0">
                <a:latin typeface="PT Sans" panose="020B0503020203020204" pitchFamily="34" charset="-52"/>
                <a:cs typeface="Arial" panose="020B0604020202020204" pitchFamily="34" charset="0"/>
              </a:rPr>
              <a:t>»</a:t>
            </a:r>
          </a:p>
          <a:p>
            <a:pPr marL="0" lvl="1">
              <a:buClr>
                <a:schemeClr val="accent2"/>
              </a:buClr>
              <a:buSzPct val="120000"/>
              <a:buFont typeface="Arial" panose="020B0604020202020204" pitchFamily="34" charset="0"/>
              <a:buChar char="-"/>
              <a:defRPr/>
            </a:pPr>
            <a:endParaRPr lang="ru-RU" sz="1500" dirty="0" smtClean="0">
              <a:latin typeface="PT Sans" panose="020B0503020203020204" pitchFamily="34" charset="-52"/>
              <a:cs typeface="Arial" panose="020B0604020202020204" pitchFamily="34" charset="0"/>
            </a:endParaRPr>
          </a:p>
        </p:txBody>
      </p:sp>
      <p:sp>
        <p:nvSpPr>
          <p:cNvPr id="17" name="Прямоугольник 16"/>
          <p:cNvSpPr/>
          <p:nvPr/>
        </p:nvSpPr>
        <p:spPr>
          <a:xfrm>
            <a:off x="2225191" y="4414943"/>
            <a:ext cx="7254872" cy="369332"/>
          </a:xfrm>
          <a:prstGeom prst="rect">
            <a:avLst/>
          </a:prstGeom>
        </p:spPr>
        <p:txBody>
          <a:bodyPr wrap="square">
            <a:spAutoFit/>
          </a:bodyPr>
          <a:lstStyle/>
          <a:p>
            <a:r>
              <a:rPr lang="ru-RU" b="1" dirty="0">
                <a:latin typeface="PT Sans" panose="020B0503020203020204" pitchFamily="34" charset="-52"/>
                <a:cs typeface="Arial" panose="020B0604020202020204" pitchFamily="34" charset="0"/>
              </a:rPr>
              <a:t>Три простых шага для присоединения к Программе </a:t>
            </a:r>
            <a:r>
              <a:rPr lang="ru-RU" b="1" dirty="0" smtClean="0">
                <a:latin typeface="PT Sans" panose="020B0503020203020204" pitchFamily="34" charset="-52"/>
                <a:cs typeface="Arial" panose="020B0604020202020204" pitchFamily="34" charset="0"/>
              </a:rPr>
              <a:t>партнерства:</a:t>
            </a:r>
            <a:endParaRPr lang="ru-RU" b="1" dirty="0">
              <a:solidFill>
                <a:srgbClr val="E1561C"/>
              </a:solidFill>
              <a:latin typeface="PT Sans" panose="020B0503020203020204" pitchFamily="34" charset="-52"/>
              <a:ea typeface="Tahoma" panose="020B0604030504040204" pitchFamily="34" charset="0"/>
              <a:cs typeface="Arial" panose="020B0604020202020204" pitchFamily="34" charset="0"/>
            </a:endParaRPr>
          </a:p>
        </p:txBody>
      </p:sp>
      <p:sp>
        <p:nvSpPr>
          <p:cNvPr id="18" name="TextBox 17"/>
          <p:cNvSpPr txBox="1"/>
          <p:nvPr/>
        </p:nvSpPr>
        <p:spPr>
          <a:xfrm>
            <a:off x="44808" y="4846764"/>
            <a:ext cx="4038595" cy="1015663"/>
          </a:xfrm>
          <a:prstGeom prst="rect">
            <a:avLst/>
          </a:prstGeom>
          <a:noFill/>
        </p:spPr>
        <p:txBody>
          <a:bodyPr wrap="square" rtlCol="0">
            <a:spAutoFit/>
          </a:bodyPr>
          <a:lstStyle/>
          <a:p>
            <a:pPr marL="336550" lvl="1">
              <a:buClr>
                <a:schemeClr val="accent2"/>
              </a:buClr>
              <a:buSzPct val="120000"/>
              <a:defRPr/>
            </a:pPr>
            <a:r>
              <a:rPr lang="en-US" sz="1500" b="1" dirty="0" smtClean="0">
                <a:latin typeface="PT Sans" panose="020B0503020203020204" pitchFamily="34" charset="-52"/>
                <a:cs typeface="Arial" panose="020B0604020202020204" pitchFamily="34" charset="0"/>
              </a:rPr>
              <a:t>1. </a:t>
            </a:r>
            <a:r>
              <a:rPr lang="ru-RU" sz="1500" b="1" dirty="0" smtClean="0">
                <a:latin typeface="PT Sans" panose="020B0503020203020204" pitchFamily="34" charset="-52"/>
                <a:cs typeface="Arial" panose="020B0604020202020204" pitchFamily="34" charset="0"/>
              </a:rPr>
              <a:t>Заполнить </a:t>
            </a:r>
            <a:r>
              <a:rPr lang="ru-RU" sz="1500" b="1" dirty="0">
                <a:latin typeface="PT Sans" panose="020B0503020203020204" pitchFamily="34" charset="-52"/>
                <a:cs typeface="Arial" panose="020B0604020202020204" pitchFamily="34" charset="0"/>
              </a:rPr>
              <a:t>Заявление </a:t>
            </a:r>
            <a:r>
              <a:rPr lang="ru-RU" sz="1500" dirty="0">
                <a:latin typeface="PT Sans" panose="020B0503020203020204" pitchFamily="34" charset="-52"/>
                <a:cs typeface="Arial" panose="020B0604020202020204" pitchFamily="34" charset="0"/>
              </a:rPr>
              <a:t>о присоединении </a:t>
            </a:r>
            <a:r>
              <a:rPr lang="ru-RU" sz="1500" dirty="0" smtClean="0">
                <a:latin typeface="PT Sans" panose="020B0503020203020204" pitchFamily="34" charset="-52"/>
                <a:cs typeface="Arial" panose="020B0604020202020204" pitchFamily="34" charset="0"/>
              </a:rPr>
              <a:t>к </a:t>
            </a:r>
            <a:r>
              <a:rPr lang="ru-RU" sz="1500" dirty="0">
                <a:latin typeface="PT Sans" panose="020B0503020203020204" pitchFamily="34" charset="-52"/>
                <a:cs typeface="Arial" panose="020B0604020202020204" pitchFamily="34" charset="0"/>
              </a:rPr>
              <a:t>Программе партнерства </a:t>
            </a:r>
            <a:r>
              <a:rPr lang="ru-RU" sz="1500" b="1" dirty="0">
                <a:latin typeface="PT Sans" panose="020B0503020203020204" pitchFamily="34" charset="-52"/>
                <a:cs typeface="Arial" panose="020B0604020202020204" pitchFamily="34" charset="0"/>
              </a:rPr>
              <a:t>онлайн</a:t>
            </a:r>
            <a:r>
              <a:rPr lang="ru-RU" sz="1500" dirty="0">
                <a:latin typeface="PT Sans" panose="020B0503020203020204" pitchFamily="34" charset="-52"/>
                <a:cs typeface="Arial" panose="020B0604020202020204" pitchFamily="34" charset="0"/>
              </a:rPr>
              <a:t> на  сайте ЭТП Автодор-ТС </a:t>
            </a:r>
            <a:r>
              <a:rPr lang="ru-RU" sz="1500" dirty="0" smtClean="0">
                <a:latin typeface="PT Sans" panose="020B0503020203020204" pitchFamily="34" charset="-52"/>
                <a:cs typeface="Arial" panose="020B0604020202020204" pitchFamily="34" charset="0"/>
              </a:rPr>
              <a:t>www.etp-avtodor.ru</a:t>
            </a:r>
            <a:endParaRPr lang="ru-RU" sz="1500" dirty="0">
              <a:latin typeface="PT Sans" panose="020B0503020203020204" pitchFamily="34" charset="-52"/>
            </a:endParaRPr>
          </a:p>
        </p:txBody>
      </p:sp>
      <p:sp>
        <p:nvSpPr>
          <p:cNvPr id="19" name="TextBox 18"/>
          <p:cNvSpPr txBox="1"/>
          <p:nvPr/>
        </p:nvSpPr>
        <p:spPr>
          <a:xfrm>
            <a:off x="3826045" y="4966982"/>
            <a:ext cx="4259179" cy="1015663"/>
          </a:xfrm>
          <a:prstGeom prst="rect">
            <a:avLst/>
          </a:prstGeom>
          <a:noFill/>
        </p:spPr>
        <p:txBody>
          <a:bodyPr wrap="square" rtlCol="0">
            <a:spAutoFit/>
          </a:bodyPr>
          <a:lstStyle/>
          <a:p>
            <a:pPr marL="336550" lvl="1">
              <a:buClr>
                <a:schemeClr val="accent2"/>
              </a:buClr>
              <a:buSzPct val="120000"/>
              <a:defRPr/>
            </a:pPr>
            <a:r>
              <a:rPr lang="en-US" sz="1500" b="1" dirty="0" smtClean="0">
                <a:latin typeface="PT Sans" panose="020B0503020203020204" pitchFamily="34" charset="-52"/>
                <a:cs typeface="Arial" panose="020B0604020202020204" pitchFamily="34" charset="0"/>
              </a:rPr>
              <a:t>2. </a:t>
            </a:r>
            <a:r>
              <a:rPr lang="ru-RU" sz="1500" b="1" dirty="0" smtClean="0">
                <a:latin typeface="PT Sans" panose="020B0503020203020204" pitchFamily="34" charset="-52"/>
                <a:cs typeface="Arial" panose="020B0604020202020204" pitchFamily="34" charset="0"/>
              </a:rPr>
              <a:t>Приложить </a:t>
            </a:r>
            <a:r>
              <a:rPr lang="ru-RU" sz="1500" b="1" dirty="0">
                <a:latin typeface="PT Sans" panose="020B0503020203020204" pitchFamily="34" charset="-52"/>
                <a:cs typeface="Arial" panose="020B0604020202020204" pitchFamily="34" charset="0"/>
              </a:rPr>
              <a:t>документы и информацию, </a:t>
            </a:r>
            <a:r>
              <a:rPr lang="ru-RU" sz="1500" dirty="0">
                <a:latin typeface="PT Sans" panose="020B0503020203020204" pitchFamily="34" charset="-52"/>
                <a:cs typeface="Arial" panose="020B0604020202020204" pitchFamily="34" charset="0"/>
              </a:rPr>
              <a:t>подтверждающие соответствие т</a:t>
            </a:r>
            <a:r>
              <a:rPr lang="ru-RU" sz="1500" dirty="0" smtClean="0">
                <a:latin typeface="PT Sans" panose="020B0503020203020204" pitchFamily="34" charset="-52"/>
                <a:cs typeface="Arial" panose="020B0604020202020204" pitchFamily="34" charset="0"/>
              </a:rPr>
              <a:t>ребованиям</a:t>
            </a:r>
            <a:r>
              <a:rPr lang="ru-RU" sz="1500" dirty="0">
                <a:latin typeface="PT Sans" panose="020B0503020203020204" pitchFamily="34" charset="-52"/>
                <a:cs typeface="Arial" panose="020B0604020202020204" pitchFamily="34" charset="0"/>
              </a:rPr>
              <a:t>, предъявляемым к субъектам </a:t>
            </a:r>
            <a:r>
              <a:rPr lang="ru-RU" sz="1500" dirty="0" smtClean="0">
                <a:latin typeface="PT Sans" panose="020B0503020203020204" pitchFamily="34" charset="-52"/>
                <a:cs typeface="Arial" panose="020B0604020202020204" pitchFamily="34" charset="0"/>
              </a:rPr>
              <a:t>малого и среднего предпринимательства</a:t>
            </a:r>
            <a:endParaRPr lang="ru-RU" sz="1500" dirty="0">
              <a:latin typeface="PT Sans" panose="020B0503020203020204" pitchFamily="34" charset="-52"/>
              <a:cs typeface="Arial" panose="020B0604020202020204" pitchFamily="34" charset="0"/>
            </a:endParaRPr>
          </a:p>
        </p:txBody>
      </p:sp>
      <p:sp>
        <p:nvSpPr>
          <p:cNvPr id="20" name="TextBox 19"/>
          <p:cNvSpPr txBox="1"/>
          <p:nvPr/>
        </p:nvSpPr>
        <p:spPr>
          <a:xfrm>
            <a:off x="8025567" y="4858014"/>
            <a:ext cx="4166436" cy="1246495"/>
          </a:xfrm>
          <a:prstGeom prst="rect">
            <a:avLst/>
          </a:prstGeom>
          <a:noFill/>
        </p:spPr>
        <p:txBody>
          <a:bodyPr wrap="square" rtlCol="0">
            <a:spAutoFit/>
          </a:bodyPr>
          <a:lstStyle/>
          <a:p>
            <a:pPr marL="336550" lvl="1">
              <a:buClr>
                <a:schemeClr val="accent2"/>
              </a:buClr>
              <a:buSzPct val="120000"/>
              <a:defRPr/>
            </a:pPr>
            <a:r>
              <a:rPr lang="en-US" sz="1500" b="1" dirty="0" smtClean="0">
                <a:latin typeface="PT Sans" panose="020B0503020203020204" pitchFamily="34" charset="-52"/>
                <a:cs typeface="Arial" panose="020B0604020202020204" pitchFamily="34" charset="0"/>
              </a:rPr>
              <a:t>3. </a:t>
            </a:r>
            <a:r>
              <a:rPr lang="ru-RU" sz="1500" b="1" dirty="0" smtClean="0">
                <a:latin typeface="PT Sans" panose="020B0503020203020204" pitchFamily="34" charset="-52"/>
                <a:cs typeface="Arial" panose="020B0604020202020204" pitchFamily="34" charset="0"/>
              </a:rPr>
              <a:t>Направить </a:t>
            </a:r>
            <a:r>
              <a:rPr lang="ru-RU" sz="1500" b="1" dirty="0">
                <a:latin typeface="PT Sans" panose="020B0503020203020204" pitchFamily="34" charset="-52"/>
                <a:cs typeface="Arial" panose="020B0604020202020204" pitchFamily="34" charset="0"/>
              </a:rPr>
              <a:t>Заявление </a:t>
            </a:r>
            <a:r>
              <a:rPr lang="ru-RU" sz="1500" dirty="0">
                <a:latin typeface="PT Sans" panose="020B0503020203020204" pitchFamily="34" charset="-52"/>
                <a:cs typeface="Arial" panose="020B0604020202020204" pitchFamily="34" charset="0"/>
              </a:rPr>
              <a:t>о присоединение к Программе партнерства, подписанное электронной подписью уполномоченного  </a:t>
            </a:r>
            <a:r>
              <a:rPr lang="ru-RU" sz="1500" dirty="0" smtClean="0">
                <a:latin typeface="PT Sans" panose="020B0503020203020204" pitchFamily="34" charset="-52"/>
                <a:cs typeface="Arial" panose="020B0604020202020204" pitchFamily="34" charset="0"/>
              </a:rPr>
              <a:t>лица, </a:t>
            </a:r>
            <a:r>
              <a:rPr lang="ru-RU" sz="1500" dirty="0">
                <a:latin typeface="PT Sans" panose="020B0503020203020204" pitchFamily="34" charset="-52"/>
                <a:cs typeface="Arial" panose="020B0604020202020204" pitchFamily="34" charset="0"/>
              </a:rPr>
              <a:t>в адрес </a:t>
            </a:r>
            <a:r>
              <a:rPr lang="ru-RU" sz="1500" dirty="0" smtClean="0">
                <a:latin typeface="PT Sans" panose="020B0503020203020204" pitchFamily="34" charset="-52"/>
                <a:cs typeface="Arial" panose="020B0604020202020204" pitchFamily="34" charset="0"/>
              </a:rPr>
              <a:t>Государственной компании </a:t>
            </a:r>
            <a:r>
              <a:rPr lang="ru-RU" sz="1500" dirty="0">
                <a:latin typeface="PT Sans" panose="020B0503020203020204" pitchFamily="34" charset="-52"/>
                <a:cs typeface="Arial" panose="020B0604020202020204" pitchFamily="34" charset="0"/>
              </a:rPr>
              <a:t>«Автодор</a:t>
            </a:r>
            <a:r>
              <a:rPr lang="ru-RU" sz="1500" dirty="0" smtClean="0">
                <a:latin typeface="PT Sans" panose="020B0503020203020204" pitchFamily="34" charset="-52"/>
                <a:cs typeface="Arial" panose="020B0604020202020204" pitchFamily="34" charset="0"/>
              </a:rPr>
              <a:t>»</a:t>
            </a:r>
            <a:endParaRPr lang="ru-RU" sz="1500" dirty="0">
              <a:latin typeface="PT Sans" panose="020B0503020203020204" pitchFamily="34" charset="-52"/>
            </a:endParaRPr>
          </a:p>
        </p:txBody>
      </p:sp>
      <p:sp>
        <p:nvSpPr>
          <p:cNvPr id="21" name="TextBox 20"/>
          <p:cNvSpPr txBox="1"/>
          <p:nvPr/>
        </p:nvSpPr>
        <p:spPr>
          <a:xfrm>
            <a:off x="5728676" y="1733754"/>
            <a:ext cx="6365883" cy="2862322"/>
          </a:xfrm>
          <a:prstGeom prst="rect">
            <a:avLst/>
          </a:prstGeom>
          <a:noFill/>
        </p:spPr>
        <p:txBody>
          <a:bodyPr wrap="square" rtlCol="0">
            <a:spAutoFit/>
          </a:bodyPr>
          <a:lstStyle/>
          <a:p>
            <a:pPr marL="808038" lvl="1" indent="-285750">
              <a:buClr>
                <a:schemeClr val="accent2"/>
              </a:buClr>
              <a:buSzPct val="120000"/>
              <a:buFont typeface="Arial" panose="020B0604020202020204" pitchFamily="34" charset="0"/>
              <a:buChar char="-"/>
              <a:defRPr/>
            </a:pPr>
            <a:r>
              <a:rPr lang="ru-RU" sz="1500" dirty="0">
                <a:latin typeface="PT Sans" panose="020B0503020203020204" pitchFamily="34" charset="-52"/>
                <a:cs typeface="Arial" panose="020B0604020202020204" pitchFamily="34" charset="0"/>
              </a:rPr>
              <a:t> Поддержка инновационных субъектов малого и среднего предпринимательства компания</a:t>
            </a:r>
          </a:p>
          <a:p>
            <a:pPr marL="808038" lvl="1" indent="-285750">
              <a:buClr>
                <a:schemeClr val="accent2"/>
              </a:buClr>
              <a:buSzPct val="120000"/>
              <a:buFont typeface="Arial" panose="020B0604020202020204" pitchFamily="34" charset="0"/>
              <a:buChar char="-"/>
              <a:defRPr/>
            </a:pPr>
            <a:endParaRPr lang="ru-RU" sz="1500" dirty="0">
              <a:latin typeface="PT Sans" panose="020B0503020203020204" pitchFamily="34" charset="-52"/>
              <a:cs typeface="Arial" panose="020B0604020202020204" pitchFamily="34" charset="0"/>
            </a:endParaRPr>
          </a:p>
          <a:p>
            <a:pPr marL="808038" lvl="1">
              <a:buClr>
                <a:schemeClr val="accent2"/>
              </a:buClr>
              <a:buSzPct val="120000"/>
              <a:buFont typeface="Arial" panose="020B0604020202020204" pitchFamily="34" charset="0"/>
              <a:buChar char="-"/>
              <a:defRPr/>
            </a:pPr>
            <a:r>
              <a:rPr lang="ru-RU" sz="1500" dirty="0" smtClean="0">
                <a:latin typeface="PT Sans" panose="020B0503020203020204" pitchFamily="34" charset="-52"/>
                <a:cs typeface="Arial" panose="020B0604020202020204" pitchFamily="34" charset="0"/>
              </a:rPr>
              <a:t> Получение </a:t>
            </a:r>
            <a:r>
              <a:rPr lang="ru-RU" sz="1500" dirty="0">
                <a:latin typeface="PT Sans" panose="020B0503020203020204" pitchFamily="34" charset="-52"/>
                <a:cs typeface="Arial" panose="020B0604020202020204" pitchFamily="34" charset="0"/>
              </a:rPr>
              <a:t>аванса в размере </a:t>
            </a:r>
            <a:r>
              <a:rPr lang="ru-RU" sz="1500" b="1" dirty="0">
                <a:latin typeface="PT Sans" panose="020B0503020203020204" pitchFamily="34" charset="-52"/>
                <a:cs typeface="Arial" panose="020B0604020202020204" pitchFamily="34" charset="0"/>
              </a:rPr>
              <a:t>не менее тридцати процентов от суммы договора при проведении закупок, участниками которых являются только субъекты </a:t>
            </a:r>
            <a:r>
              <a:rPr lang="ru-RU" sz="1500" b="1" dirty="0" smtClean="0">
                <a:latin typeface="PT Sans" panose="020B0503020203020204" pitchFamily="34" charset="-52"/>
                <a:cs typeface="Arial" panose="020B0604020202020204" pitchFamily="34" charset="0"/>
              </a:rPr>
              <a:t>малого и среднего предпринимательства</a:t>
            </a:r>
          </a:p>
          <a:p>
            <a:pPr marL="808038" lvl="1">
              <a:buClr>
                <a:schemeClr val="accent2"/>
              </a:buClr>
              <a:buSzPct val="120000"/>
              <a:buFont typeface="Arial" panose="020B0604020202020204" pitchFamily="34" charset="0"/>
              <a:buChar char="-"/>
              <a:defRPr/>
            </a:pPr>
            <a:endParaRPr lang="ru-RU" sz="1500" dirty="0">
              <a:latin typeface="PT Sans" panose="020B0503020203020204" pitchFamily="34" charset="-52"/>
              <a:cs typeface="Arial" panose="020B0604020202020204" pitchFamily="34" charset="0"/>
            </a:endParaRPr>
          </a:p>
          <a:p>
            <a:pPr marL="808038" lvl="1">
              <a:buClr>
                <a:schemeClr val="accent2"/>
              </a:buClr>
              <a:buSzPct val="120000"/>
              <a:buFont typeface="Arial" panose="020B0604020202020204" pitchFamily="34" charset="0"/>
              <a:buChar char="-"/>
              <a:defRPr/>
            </a:pPr>
            <a:r>
              <a:rPr lang="ru-RU" sz="1500" dirty="0" smtClean="0">
                <a:latin typeface="PT Sans" panose="020B0503020203020204" pitchFamily="34" charset="-52"/>
                <a:cs typeface="Arial" panose="020B0604020202020204" pitchFamily="34" charset="0"/>
              </a:rPr>
              <a:t> Осуществление </a:t>
            </a:r>
            <a:r>
              <a:rPr lang="ru-RU" sz="1500" dirty="0">
                <a:latin typeface="PT Sans" panose="020B0503020203020204" pitchFamily="34" charset="-52"/>
                <a:cs typeface="Arial" panose="020B0604020202020204" pitchFamily="34" charset="0"/>
              </a:rPr>
              <a:t>выбора способа обеспечения заявки на участие в конкурентной процедуре </a:t>
            </a:r>
            <a:r>
              <a:rPr lang="ru-RU" sz="1500" dirty="0" smtClean="0">
                <a:latin typeface="PT Sans" panose="020B0503020203020204" pitchFamily="34" charset="-52"/>
                <a:cs typeface="Arial" panose="020B0604020202020204" pitchFamily="34" charset="0"/>
              </a:rPr>
              <a:t>между </a:t>
            </a:r>
            <a:r>
              <a:rPr lang="ru-RU" sz="1500" dirty="0">
                <a:latin typeface="PT Sans" panose="020B0503020203020204" pitchFamily="34" charset="-52"/>
                <a:cs typeface="Arial" panose="020B0604020202020204" pitchFamily="34" charset="0"/>
              </a:rPr>
              <a:t>внесением денежных средств или банковской </a:t>
            </a:r>
            <a:r>
              <a:rPr lang="ru-RU" sz="1500" dirty="0" smtClean="0">
                <a:latin typeface="PT Sans" panose="020B0503020203020204" pitchFamily="34" charset="-52"/>
                <a:cs typeface="Arial" panose="020B0604020202020204" pitchFamily="34" charset="0"/>
              </a:rPr>
              <a:t>гарантией</a:t>
            </a:r>
          </a:p>
          <a:p>
            <a:pPr marL="808038" lvl="1" indent="-471488">
              <a:buClr>
                <a:schemeClr val="accent2"/>
              </a:buClr>
              <a:buSzPct val="120000"/>
              <a:buFont typeface="Arial" panose="020B0604020202020204" pitchFamily="34" charset="0"/>
              <a:buChar char="-"/>
              <a:defRPr/>
            </a:pPr>
            <a:endParaRPr lang="ru-RU" sz="1500" dirty="0">
              <a:latin typeface="PT Sans" panose="020B0503020203020204" pitchFamily="34" charset="-52"/>
              <a:cs typeface="Arial" panose="020B0604020202020204" pitchFamily="34" charset="0"/>
            </a:endParaRPr>
          </a:p>
        </p:txBody>
      </p:sp>
      <p:sp>
        <p:nvSpPr>
          <p:cNvPr id="22" name="Прямоугольник 21"/>
          <p:cNvSpPr/>
          <p:nvPr/>
        </p:nvSpPr>
        <p:spPr>
          <a:xfrm>
            <a:off x="0" y="263376"/>
            <a:ext cx="9372600" cy="655445"/>
          </a:xfrm>
          <a:prstGeom prst="rect">
            <a:avLst/>
          </a:prstGeom>
          <a:ln>
            <a:miter lim="800000"/>
            <a:headEnd/>
            <a:tailEnd/>
          </a:ln>
        </p:spPr>
        <p:txBody>
          <a:bodyPr wrap="square" lIns="100463" tIns="50233" rIns="100463" bIns="50233" rtlCol="0">
            <a:spAutoFit/>
          </a:bodyPr>
          <a:lstStyle/>
          <a:p>
            <a:pPr defTabSz="912757" eaLnBrk="0" hangingPunct="0"/>
            <a:r>
              <a:rPr lang="ru-RU" b="1" dirty="0">
                <a:solidFill>
                  <a:prstClr val="black"/>
                </a:solidFill>
                <a:latin typeface="PT Sans" panose="020B0604020202020204" charset="-52"/>
                <a:ea typeface="Tahoma" panose="020B0604030504040204" pitchFamily="34" charset="0"/>
                <a:cs typeface="Arial" panose="020B0604020202020204" pitchFamily="34" charset="0"/>
              </a:rPr>
              <a:t>Мероприятия по упрощению доступа </a:t>
            </a:r>
            <a:r>
              <a:rPr lang="ru-RU" b="1" dirty="0" smtClean="0">
                <a:solidFill>
                  <a:prstClr val="black"/>
                </a:solidFill>
                <a:latin typeface="PT Sans" panose="020B0604020202020204" charset="-52"/>
                <a:ea typeface="Tahoma" panose="020B0604030504040204" pitchFamily="34" charset="0"/>
                <a:cs typeface="Arial" panose="020B0604020202020204" pitchFamily="34" charset="0"/>
              </a:rPr>
              <a:t>субъектов МСП</a:t>
            </a:r>
            <a:r>
              <a:rPr lang="ru-RU" b="1" dirty="0">
                <a:solidFill>
                  <a:prstClr val="black"/>
                </a:solidFill>
                <a:latin typeface="PT Sans" panose="020B0604020202020204" charset="-52"/>
                <a:ea typeface="Tahoma" panose="020B0604030504040204" pitchFamily="34" charset="0"/>
                <a:cs typeface="Arial" panose="020B0604020202020204" pitchFamily="34" charset="0"/>
              </a:rPr>
              <a:t> </a:t>
            </a:r>
            <a:r>
              <a:rPr lang="ru-RU" b="1" dirty="0" smtClean="0">
                <a:solidFill>
                  <a:prstClr val="black"/>
                </a:solidFill>
                <a:latin typeface="PT Sans" panose="020B0604020202020204" charset="-52"/>
                <a:ea typeface="Tahoma" panose="020B0604030504040204" pitchFamily="34" charset="0"/>
                <a:cs typeface="Arial" panose="020B0604020202020204" pitchFamily="34" charset="0"/>
              </a:rPr>
              <a:t>к </a:t>
            </a:r>
            <a:r>
              <a:rPr lang="ru-RU" b="1" dirty="0">
                <a:solidFill>
                  <a:prstClr val="black"/>
                </a:solidFill>
                <a:latin typeface="PT Sans" panose="020B0604020202020204" charset="-52"/>
                <a:ea typeface="Tahoma" panose="020B0604030504040204" pitchFamily="34" charset="0"/>
                <a:cs typeface="Arial" panose="020B0604020202020204" pitchFamily="34" charset="0"/>
              </a:rPr>
              <a:t>закупкам Государственной компании «Автодор»</a:t>
            </a:r>
          </a:p>
        </p:txBody>
      </p:sp>
    </p:spTree>
    <p:extLst>
      <p:ext uri="{BB962C8B-B14F-4D97-AF65-F5344CB8AC3E}">
        <p14:creationId xmlns:p14="http://schemas.microsoft.com/office/powerpoint/2010/main" val="1007104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63388"/>
            <a:ext cx="8547653" cy="470779"/>
          </a:xfrm>
          <a:prstGeom prst="rect">
            <a:avLst/>
          </a:prstGeom>
          <a:ln>
            <a:miter lim="800000"/>
            <a:headEnd/>
            <a:tailEnd/>
          </a:ln>
        </p:spPr>
        <p:txBody>
          <a:bodyPr wrap="square" lIns="100463" tIns="50233" rIns="100463" bIns="50233" rtlCol="0">
            <a:spAutoFit/>
          </a:bodyPr>
          <a:lstStyle/>
          <a:p>
            <a:pPr defTabSz="912757" eaLnBrk="0" hangingPunct="0"/>
            <a:r>
              <a:rPr lang="ru-RU" sz="2400" b="1" dirty="0" smtClean="0">
                <a:solidFill>
                  <a:srgbClr val="4C4544"/>
                </a:solidFill>
                <a:latin typeface="Roboto Slab" pitchFamily="2" charset="0"/>
                <a:ea typeface="Roboto Slab" pitchFamily="2" charset="0"/>
                <a:cs typeface="Arial" panose="020B0604020202020204" pitchFamily="34" charset="0"/>
              </a:rPr>
              <a:t>Контакты</a:t>
            </a:r>
            <a:endParaRPr lang="ru-RU" sz="2400" b="1" dirty="0">
              <a:solidFill>
                <a:srgbClr val="4C4544"/>
              </a:solidFill>
              <a:latin typeface="Roboto Slab" pitchFamily="2" charset="0"/>
              <a:ea typeface="Roboto Slab" pitchFamily="2" charset="0"/>
              <a:cs typeface="Arial" panose="020B0604020202020204" pitchFamily="34" charset="0"/>
            </a:endParaRPr>
          </a:p>
        </p:txBody>
      </p:sp>
      <p:sp>
        <p:nvSpPr>
          <p:cNvPr id="8" name="Text Box 8"/>
          <p:cNvSpPr txBox="1">
            <a:spLocks noChangeArrowheads="1"/>
          </p:cNvSpPr>
          <p:nvPr>
            <p:custDataLst>
              <p:tags r:id="rId1"/>
            </p:custDataLst>
          </p:nvPr>
        </p:nvSpPr>
        <p:spPr bwMode="auto">
          <a:xfrm>
            <a:off x="34811" y="1187311"/>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76313" eaLnBrk="0" hangingPunct="0">
              <a:defRPr>
                <a:solidFill>
                  <a:schemeClr val="tx1"/>
                </a:solidFill>
                <a:latin typeface="Calibri" pitchFamily="34" charset="0"/>
                <a:cs typeface="Arial" charset="0"/>
              </a:defRPr>
            </a:lvl1pPr>
            <a:lvl2pPr marL="742950" indent="-285750" defTabSz="976313" eaLnBrk="0" hangingPunct="0">
              <a:defRPr>
                <a:solidFill>
                  <a:schemeClr val="tx1"/>
                </a:solidFill>
                <a:latin typeface="Calibri" pitchFamily="34" charset="0"/>
                <a:cs typeface="Arial" charset="0"/>
              </a:defRPr>
            </a:lvl2pPr>
            <a:lvl3pPr marL="1143000" indent="-228600" defTabSz="976313" eaLnBrk="0" hangingPunct="0">
              <a:defRPr>
                <a:solidFill>
                  <a:schemeClr val="tx1"/>
                </a:solidFill>
                <a:latin typeface="Calibri" pitchFamily="34" charset="0"/>
                <a:cs typeface="Arial" charset="0"/>
              </a:defRPr>
            </a:lvl3pPr>
            <a:lvl4pPr marL="1600200" indent="-228600" defTabSz="976313" eaLnBrk="0" hangingPunct="0">
              <a:defRPr>
                <a:solidFill>
                  <a:schemeClr val="tx1"/>
                </a:solidFill>
                <a:latin typeface="Calibri" pitchFamily="34" charset="0"/>
                <a:cs typeface="Arial" charset="0"/>
              </a:defRPr>
            </a:lvl4pPr>
            <a:lvl5pPr marL="2057400" indent="-228600" defTabSz="976313" eaLnBrk="0" hangingPunct="0">
              <a:defRPr>
                <a:solidFill>
                  <a:schemeClr val="tx1"/>
                </a:solidFill>
                <a:latin typeface="Calibri" pitchFamily="34" charset="0"/>
                <a:cs typeface="Arial" charset="0"/>
              </a:defRPr>
            </a:lvl5pPr>
            <a:lvl6pPr marL="2514600" indent="-228600" defTabSz="976313" eaLnBrk="0" fontAlgn="base" hangingPunct="0">
              <a:spcBef>
                <a:spcPct val="0"/>
              </a:spcBef>
              <a:spcAft>
                <a:spcPct val="0"/>
              </a:spcAft>
              <a:defRPr>
                <a:solidFill>
                  <a:schemeClr val="tx1"/>
                </a:solidFill>
                <a:latin typeface="Calibri" pitchFamily="34" charset="0"/>
                <a:cs typeface="Arial" charset="0"/>
              </a:defRPr>
            </a:lvl6pPr>
            <a:lvl7pPr marL="2971800" indent="-228600" defTabSz="976313" eaLnBrk="0" fontAlgn="base" hangingPunct="0">
              <a:spcBef>
                <a:spcPct val="0"/>
              </a:spcBef>
              <a:spcAft>
                <a:spcPct val="0"/>
              </a:spcAft>
              <a:defRPr>
                <a:solidFill>
                  <a:schemeClr val="tx1"/>
                </a:solidFill>
                <a:latin typeface="Calibri" pitchFamily="34" charset="0"/>
                <a:cs typeface="Arial" charset="0"/>
              </a:defRPr>
            </a:lvl7pPr>
            <a:lvl8pPr marL="3429000" indent="-228600" defTabSz="976313" eaLnBrk="0" fontAlgn="base" hangingPunct="0">
              <a:spcBef>
                <a:spcPct val="0"/>
              </a:spcBef>
              <a:spcAft>
                <a:spcPct val="0"/>
              </a:spcAft>
              <a:defRPr>
                <a:solidFill>
                  <a:schemeClr val="tx1"/>
                </a:solidFill>
                <a:latin typeface="Calibri" pitchFamily="34" charset="0"/>
                <a:cs typeface="Arial" charset="0"/>
              </a:defRPr>
            </a:lvl8pPr>
            <a:lvl9pPr marL="3886200" indent="-228600" defTabSz="9763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3500" b="1" dirty="0">
                <a:latin typeface="PT Sans" panose="020B0503020203020204" pitchFamily="34" charset="-52"/>
                <a:ea typeface="Roboto Slab" pitchFamily="2" charset="0"/>
                <a:cs typeface="Tahoma" pitchFamily="34" charset="0"/>
              </a:rPr>
              <a:t>Государственная компания </a:t>
            </a:r>
            <a:endParaRPr lang="ru-RU" sz="3500" b="1" dirty="0" smtClean="0">
              <a:latin typeface="PT Sans" panose="020B0503020203020204" pitchFamily="34" charset="-52"/>
              <a:ea typeface="Roboto Slab" pitchFamily="2" charset="0"/>
              <a:cs typeface="Tahoma" pitchFamily="34" charset="0"/>
            </a:endParaRPr>
          </a:p>
          <a:p>
            <a:pPr algn="ctr" eaLnBrk="1" hangingPunct="1"/>
            <a:r>
              <a:rPr lang="ru-RU" sz="3500" b="1" dirty="0" smtClean="0">
                <a:latin typeface="PT Sans" panose="020B0503020203020204" pitchFamily="34" charset="-52"/>
                <a:ea typeface="Roboto Slab" pitchFamily="2" charset="0"/>
                <a:cs typeface="Tahoma" pitchFamily="34" charset="0"/>
              </a:rPr>
              <a:t>«Российские автомобильные дороги»</a:t>
            </a:r>
            <a:endParaRPr lang="ru-RU" sz="3500" b="1" dirty="0">
              <a:latin typeface="PT Sans" panose="020B0503020203020204" pitchFamily="34" charset="-52"/>
              <a:ea typeface="Roboto Slab" pitchFamily="2" charset="0"/>
              <a:cs typeface="Tahoma" pitchFamily="34" charset="0"/>
            </a:endParaRPr>
          </a:p>
        </p:txBody>
      </p:sp>
      <p:sp>
        <p:nvSpPr>
          <p:cNvPr id="14" name="TextBox 13"/>
          <p:cNvSpPr txBox="1"/>
          <p:nvPr/>
        </p:nvSpPr>
        <p:spPr>
          <a:xfrm>
            <a:off x="153852" y="5115378"/>
            <a:ext cx="11953931" cy="923202"/>
          </a:xfrm>
          <a:prstGeom prst="rect">
            <a:avLst/>
          </a:prstGeom>
          <a:noFill/>
        </p:spPr>
        <p:txBody>
          <a:bodyPr wrap="square" lIns="91317" tIns="45657" rIns="91317" bIns="45657" rtlCol="0">
            <a:spAutoFit/>
          </a:bodyPr>
          <a:lstStyle/>
          <a:p>
            <a:r>
              <a:rPr lang="ru-RU" sz="900" dirty="0">
                <a:solidFill>
                  <a:schemeClr val="tx1">
                    <a:lumMod val="75000"/>
                    <a:lumOff val="25000"/>
                  </a:schemeClr>
                </a:solidFill>
                <a:latin typeface="PT Sans" panose="020B0503020203020204" pitchFamily="34" charset="-52"/>
                <a:ea typeface="Tahoma" pitchFamily="34" charset="0"/>
                <a:cs typeface="Tahoma" pitchFamily="34" charset="0"/>
              </a:rPr>
              <a:t>Данный документ не является офертой, изложением существенных условий договоров, официальным сообщением о проведении Государственной компанией «Российские автомобильные дороги» торгов, конкурсов, тендеров, или любым иным аналогичным по статусу документом, который мог бы создать для нее какие бы то ни было обязательства. Данный документ составлен исключительно в информационных целях. Государственная компания «Российские автомобильные дороги» оставляет за собой право в любое время, без какого бы то ни было предварительного предупреждения вносить изменения, удалять и иным, в том числе существенным, образом изменять любую информацию, содержащуюся в данном документе и не несет никаких обязательств по уведомлению о таких изменениях.  Государственная компания ни при каких обстоятельствах не несет никакой ответственности за точность, полноту, актуальность, своевременность, содержание, востребованность или соответствие любой информации, содержащейся в данном документе, действительности. Государственная компания ни при каких обстоятельствах не несет никакой ответственности за решения и действия, которые были или могли быть совершены и/или от совершения которых воздержались или могли воздержаться вследствие ознакомления с данным документом.</a:t>
            </a:r>
          </a:p>
        </p:txBody>
      </p:sp>
      <p:graphicFrame>
        <p:nvGraphicFramePr>
          <p:cNvPr id="2" name="Таблица 1"/>
          <p:cNvGraphicFramePr>
            <a:graphicFrameLocks noGrp="1"/>
          </p:cNvGraphicFramePr>
          <p:nvPr>
            <p:extLst>
              <p:ext uri="{D42A27DB-BD31-4B8C-83A1-F6EECF244321}">
                <p14:modId xmlns:p14="http://schemas.microsoft.com/office/powerpoint/2010/main" val="3170865658"/>
              </p:ext>
            </p:extLst>
          </p:nvPr>
        </p:nvGraphicFramePr>
        <p:xfrm>
          <a:off x="2503734" y="2489532"/>
          <a:ext cx="7705529" cy="2134011"/>
        </p:xfrm>
        <a:graphic>
          <a:graphicData uri="http://schemas.openxmlformats.org/drawingml/2006/table">
            <a:tbl>
              <a:tblPr/>
              <a:tblGrid>
                <a:gridCol w="1618901"/>
                <a:gridCol w="6086628"/>
              </a:tblGrid>
              <a:tr h="488130">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PT Sans" panose="020B0503020203020204" pitchFamily="34" charset="-52"/>
                          <a:cs typeface="Tahoma" pitchFamily="34" charset="0"/>
                        </a:rPr>
                        <a:t>Адрес</a:t>
                      </a:r>
                      <a:r>
                        <a:rPr kumimoji="0" lang="en-US" sz="1800" b="1" i="0" u="none" strike="noStrike" cap="none" normalizeH="0" baseline="0" dirty="0" smtClean="0">
                          <a:ln>
                            <a:noFill/>
                          </a:ln>
                          <a:solidFill>
                            <a:schemeClr val="tx1"/>
                          </a:solidFill>
                          <a:effectLst/>
                          <a:latin typeface="PT Sans" panose="020B0503020203020204" pitchFamily="34" charset="-52"/>
                          <a:cs typeface="Tahoma" pitchFamily="34" charset="0"/>
                        </a:rPr>
                        <a:t> </a:t>
                      </a:r>
                      <a:endParaRPr kumimoji="0" lang="ru-RU" sz="1800" b="1" i="0" u="none" strike="noStrike" cap="none" normalizeH="0" baseline="0" dirty="0" smtClean="0">
                        <a:ln>
                          <a:noFill/>
                        </a:ln>
                        <a:solidFill>
                          <a:schemeClr val="tx1"/>
                        </a:solidFill>
                        <a:effectLst/>
                        <a:latin typeface="PT Sans" panose="020B0503020203020204" pitchFamily="34" charset="-52"/>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PT Sans" panose="020B0503020203020204" pitchFamily="34" charset="-52"/>
                          <a:cs typeface="Tahoma" pitchFamily="34" charset="0"/>
                        </a:rPr>
                        <a:t>109074, Москва, Страстной бульвар, д. 9</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7605">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PT Sans" panose="020B0503020203020204" pitchFamily="34" charset="-52"/>
                          <a:cs typeface="Tahoma" pitchFamily="34" charset="0"/>
                        </a:rPr>
                        <a:t>Web </a:t>
                      </a:r>
                      <a:endParaRPr kumimoji="0" lang="ru-RU" sz="1800" b="1" i="0" u="none" strike="noStrike" cap="none" normalizeH="0" baseline="0" dirty="0" smtClean="0">
                        <a:ln>
                          <a:noFill/>
                        </a:ln>
                        <a:solidFill>
                          <a:schemeClr val="tx1"/>
                        </a:solidFill>
                        <a:effectLst/>
                        <a:latin typeface="PT Sans" panose="020B0503020203020204" pitchFamily="34" charset="-52"/>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588"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F0"/>
                          </a:solidFill>
                          <a:effectLst/>
                          <a:latin typeface="PT Sans" panose="020B0503020203020204" pitchFamily="34" charset="-52"/>
                          <a:cs typeface="Tahoma" pitchFamily="34" charset="0"/>
                        </a:rPr>
                        <a:t>www.russianhighways.ru</a:t>
                      </a:r>
                      <a:endParaRPr kumimoji="0" lang="ru-RU" sz="1800" b="0" i="0" u="none" strike="noStrike" cap="none" normalizeH="0" baseline="0" dirty="0" smtClean="0">
                        <a:ln>
                          <a:noFill/>
                        </a:ln>
                        <a:solidFill>
                          <a:srgbClr val="00B0F0"/>
                        </a:solidFill>
                        <a:effectLst/>
                        <a:latin typeface="PT Sans" panose="020B0503020203020204" pitchFamily="34" charset="-52"/>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7605">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E-mail</a:t>
                      </a:r>
                      <a:endParaRPr kumimoji="0" lang="ru-RU"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F0"/>
                          </a:solidFill>
                          <a:effectLst/>
                          <a:latin typeface="PT Sans" panose="020B0503020203020204" pitchFamily="34" charset="-52"/>
                          <a:cs typeface="Tahoma" pitchFamily="34" charset="0"/>
                        </a:rPr>
                        <a:t>IR@russianhighways.ru</a:t>
                      </a:r>
                      <a:r>
                        <a:rPr kumimoji="0" lang="ru-RU" sz="1800" b="0" i="0" u="none" strike="noStrike" cap="none" normalizeH="0" baseline="0" dirty="0" smtClean="0">
                          <a:ln>
                            <a:noFill/>
                          </a:ln>
                          <a:solidFill>
                            <a:srgbClr val="00B0F0"/>
                          </a:solidFill>
                          <a:effectLst/>
                          <a:latin typeface="PT Sans" panose="020B0503020203020204" pitchFamily="34" charset="-52"/>
                          <a:cs typeface="Tahoma" pitchFamily="34" charset="0"/>
                        </a:rPr>
                        <a:t> </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83066">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Телефон</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+7 (495) 727-11-95</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7605">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Факс</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+7 (495) 784-68-04</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7"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schemeClr val="tx1"/>
                </a:solidFill>
                <a:latin typeface="Roboto Slab" pitchFamily="2" charset="0"/>
                <a:ea typeface="Roboto Slab" pitchFamily="2" charset="0"/>
                <a:cs typeface="Arial" panose="020B0604020202020204" pitchFamily="34" charset="0"/>
              </a:rPr>
              <a:t>21</a:t>
            </a:r>
            <a:endParaRPr lang="ru-RU" sz="1400" b="1" dirty="0">
              <a:solidFill>
                <a:schemeClr val="tx1"/>
              </a:solidFill>
              <a:latin typeface="Roboto Slab" pitchFamily="2" charset="0"/>
              <a:ea typeface="Roboto Slab" pitchFamily="2" charset="0"/>
              <a:cs typeface="Arial" panose="020B0604020202020204" pitchFamily="34" charset="0"/>
            </a:endParaRPr>
          </a:p>
        </p:txBody>
      </p:sp>
    </p:spTree>
    <p:extLst>
      <p:ext uri="{BB962C8B-B14F-4D97-AF65-F5344CB8AC3E}">
        <p14:creationId xmlns:p14="http://schemas.microsoft.com/office/powerpoint/2010/main" val="62061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00119"/>
            <a:ext cx="8547653" cy="840111"/>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Динамика основных показателей деятельности субъектов МСП в 2011–2013 </a:t>
            </a:r>
            <a:r>
              <a:rPr lang="ru-RU" sz="2400" b="1" dirty="0" smtClean="0">
                <a:solidFill>
                  <a:prstClr val="black"/>
                </a:solidFill>
                <a:latin typeface="PT Sans" panose="020B0604020202020204" charset="-52"/>
              </a:rPr>
              <a:t>годах*</a:t>
            </a:r>
            <a:endParaRPr lang="ru-RU" sz="2400" dirty="0">
              <a:solidFill>
                <a:prstClr val="black"/>
              </a:solidFill>
              <a:latin typeface="PT Sans" panose="020B0604020202020204" charset="-52"/>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3</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2" name="TextBox 1"/>
          <p:cNvSpPr txBox="1"/>
          <p:nvPr/>
        </p:nvSpPr>
        <p:spPr>
          <a:xfrm>
            <a:off x="160464" y="1123714"/>
            <a:ext cx="523449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smtClean="0">
                <a:solidFill>
                  <a:prstClr val="black"/>
                </a:solidFill>
                <a:latin typeface="PT Sans" panose="020B0604020202020204" charset="-52"/>
              </a:rPr>
              <a:t>Общее </a:t>
            </a:r>
            <a:r>
              <a:rPr lang="ru-RU" dirty="0">
                <a:solidFill>
                  <a:prstClr val="black"/>
                </a:solidFill>
                <a:latin typeface="PT Sans" panose="020B0604020202020204" charset="-52"/>
              </a:rPr>
              <a:t>количество субъектов МСП в 2013 </a:t>
            </a:r>
            <a:r>
              <a:rPr lang="ru-RU" dirty="0" smtClean="0">
                <a:solidFill>
                  <a:prstClr val="black"/>
                </a:solidFill>
                <a:latin typeface="PT Sans" panose="020B0604020202020204" charset="-52"/>
              </a:rPr>
              <a:t>г. </a:t>
            </a:r>
            <a:r>
              <a:rPr lang="ru-RU" dirty="0">
                <a:solidFill>
                  <a:prstClr val="black"/>
                </a:solidFill>
                <a:latin typeface="PT Sans" panose="020B0604020202020204" charset="-52"/>
              </a:rPr>
              <a:t>составило </a:t>
            </a:r>
            <a:r>
              <a:rPr lang="ru-RU" b="1" dirty="0">
                <a:solidFill>
                  <a:prstClr val="black"/>
                </a:solidFill>
                <a:latin typeface="PT Sans" panose="020B0604020202020204" charset="-52"/>
              </a:rPr>
              <a:t>5,6 млн. субъектов МСП</a:t>
            </a:r>
            <a:r>
              <a:rPr lang="ru-RU" dirty="0">
                <a:solidFill>
                  <a:prstClr val="black"/>
                </a:solidFill>
                <a:latin typeface="PT Sans" panose="020B0604020202020204" charset="-52"/>
              </a:rPr>
              <a:t>, из которых </a:t>
            </a:r>
            <a:endParaRPr lang="ru-RU" dirty="0" smtClean="0">
              <a:solidFill>
                <a:prstClr val="black"/>
              </a:solidFill>
              <a:latin typeface="PT Sans" panose="020B0604020202020204" charset="-52"/>
            </a:endParaRPr>
          </a:p>
          <a:p>
            <a:endParaRPr lang="ru-RU" dirty="0">
              <a:solidFill>
                <a:prstClr val="black"/>
              </a:solidFill>
              <a:latin typeface="PT Sans" panose="020B0604020202020204" charset="-52"/>
            </a:endParaRPr>
          </a:p>
          <a:p>
            <a:r>
              <a:rPr lang="ru-RU" dirty="0" smtClean="0">
                <a:solidFill>
                  <a:prstClr val="black"/>
                </a:solidFill>
                <a:latin typeface="PT Sans" panose="020B0604020202020204" charset="-52"/>
              </a:rPr>
              <a:t>62,8</a:t>
            </a:r>
            <a:r>
              <a:rPr lang="ru-RU" dirty="0">
                <a:solidFill>
                  <a:prstClr val="black"/>
                </a:solidFill>
                <a:latin typeface="PT Sans" panose="020B0604020202020204" charset="-52"/>
              </a:rPr>
              <a:t>% </a:t>
            </a:r>
            <a:r>
              <a:rPr lang="ru-RU" dirty="0" smtClean="0">
                <a:solidFill>
                  <a:prstClr val="black"/>
                </a:solidFill>
                <a:latin typeface="PT Sans" panose="020B0604020202020204" charset="-52"/>
              </a:rPr>
              <a:t>-индивидуальные предприниматели </a:t>
            </a:r>
          </a:p>
          <a:p>
            <a:r>
              <a:rPr lang="ru-RU" dirty="0" smtClean="0">
                <a:solidFill>
                  <a:prstClr val="black"/>
                </a:solidFill>
                <a:latin typeface="PT Sans" panose="020B0604020202020204" charset="-52"/>
              </a:rPr>
              <a:t>32,7</a:t>
            </a:r>
            <a:r>
              <a:rPr lang="ru-RU" dirty="0">
                <a:solidFill>
                  <a:prstClr val="black"/>
                </a:solidFill>
                <a:latin typeface="PT Sans" panose="020B0604020202020204" charset="-52"/>
              </a:rPr>
              <a:t>% </a:t>
            </a:r>
            <a:r>
              <a:rPr lang="ru-RU" dirty="0" smtClean="0">
                <a:solidFill>
                  <a:prstClr val="black"/>
                </a:solidFill>
                <a:latin typeface="PT Sans" panose="020B0604020202020204" charset="-52"/>
              </a:rPr>
              <a:t>- </a:t>
            </a:r>
            <a:r>
              <a:rPr lang="ru-RU" dirty="0" err="1" smtClean="0">
                <a:solidFill>
                  <a:prstClr val="black"/>
                </a:solidFill>
                <a:latin typeface="PT Sans" panose="020B0604020202020204" charset="-52"/>
              </a:rPr>
              <a:t>микропредприятия</a:t>
            </a:r>
            <a:r>
              <a:rPr lang="ru-RU" dirty="0" smtClean="0">
                <a:solidFill>
                  <a:prstClr val="black"/>
                </a:solidFill>
                <a:latin typeface="PT Sans" panose="020B0604020202020204" charset="-52"/>
              </a:rPr>
              <a:t> </a:t>
            </a:r>
          </a:p>
          <a:p>
            <a:r>
              <a:rPr lang="ru-RU" dirty="0" smtClean="0">
                <a:solidFill>
                  <a:prstClr val="black"/>
                </a:solidFill>
                <a:latin typeface="PT Sans" panose="020B0604020202020204" charset="-52"/>
              </a:rPr>
              <a:t>4,2</a:t>
            </a:r>
            <a:r>
              <a:rPr lang="ru-RU" dirty="0">
                <a:solidFill>
                  <a:prstClr val="black"/>
                </a:solidFill>
                <a:latin typeface="PT Sans" panose="020B0604020202020204" charset="-52"/>
              </a:rPr>
              <a:t>% – </a:t>
            </a:r>
            <a:r>
              <a:rPr lang="ru-RU" dirty="0" smtClean="0">
                <a:solidFill>
                  <a:prstClr val="black"/>
                </a:solidFill>
                <a:latin typeface="PT Sans" panose="020B0604020202020204" charset="-52"/>
              </a:rPr>
              <a:t> малые предприятия  </a:t>
            </a:r>
          </a:p>
          <a:p>
            <a:r>
              <a:rPr lang="ru-RU" dirty="0" smtClean="0">
                <a:solidFill>
                  <a:prstClr val="black"/>
                </a:solidFill>
                <a:latin typeface="PT Sans" panose="020B0604020202020204" charset="-52"/>
              </a:rPr>
              <a:t>0,3</a:t>
            </a:r>
            <a:r>
              <a:rPr lang="ru-RU" dirty="0">
                <a:solidFill>
                  <a:prstClr val="black"/>
                </a:solidFill>
                <a:latin typeface="PT Sans" panose="020B0604020202020204" charset="-52"/>
              </a:rPr>
              <a:t>% – средние</a:t>
            </a:r>
            <a:r>
              <a:rPr lang="ru-RU" dirty="0" smtClean="0">
                <a:solidFill>
                  <a:prstClr val="black"/>
                </a:solidFill>
                <a:latin typeface="PT Sans" panose="020B0604020202020204" charset="-52"/>
              </a:rPr>
              <a:t> предприятия</a:t>
            </a:r>
            <a:endParaRPr lang="ru-RU" dirty="0">
              <a:solidFill>
                <a:prstClr val="black"/>
              </a:solidFill>
              <a:latin typeface="PT Sans" panose="020B0604020202020204" charset="-52"/>
            </a:endParaRPr>
          </a:p>
        </p:txBody>
      </p:sp>
      <p:sp>
        <p:nvSpPr>
          <p:cNvPr id="6" name="TextBox 5"/>
          <p:cNvSpPr txBox="1"/>
          <p:nvPr/>
        </p:nvSpPr>
        <p:spPr>
          <a:xfrm>
            <a:off x="5640950" y="1125186"/>
            <a:ext cx="6262007" cy="20936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eaLnBrk="0" hangingPunct="0"/>
            <a:r>
              <a:rPr lang="ru-RU" b="1" dirty="0">
                <a:solidFill>
                  <a:prstClr val="black"/>
                </a:solidFill>
                <a:latin typeface="PT Sans" panose="020B0604020202020204" charset="-52"/>
              </a:rPr>
              <a:t>О</a:t>
            </a:r>
            <a:r>
              <a:rPr lang="ru-RU" b="1" dirty="0" smtClean="0">
                <a:solidFill>
                  <a:prstClr val="black"/>
                </a:solidFill>
                <a:latin typeface="PT Sans" panose="020B0604020202020204" charset="-52"/>
              </a:rPr>
              <a:t>сновными виды деятельности: </a:t>
            </a: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торговля </a:t>
            </a:r>
            <a:r>
              <a:rPr lang="ru-RU" dirty="0">
                <a:solidFill>
                  <a:prstClr val="black"/>
                </a:solidFill>
                <a:latin typeface="PT Sans" panose="020B0604020202020204" charset="-52"/>
              </a:rPr>
              <a:t>(более 39,6% субъектов МСП) </a:t>
            </a:r>
            <a:endParaRPr lang="ru-RU" dirty="0" smtClean="0">
              <a:solidFill>
                <a:prstClr val="black"/>
              </a:solidFill>
              <a:latin typeface="PT Sans" panose="020B0604020202020204" charset="-52"/>
            </a:endParaRP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предоставление </a:t>
            </a:r>
            <a:r>
              <a:rPr lang="ru-RU" dirty="0">
                <a:solidFill>
                  <a:prstClr val="black"/>
                </a:solidFill>
                <a:latin typeface="PT Sans" panose="020B0604020202020204" charset="-52"/>
              </a:rPr>
              <a:t>услуг (35,4</a:t>
            </a:r>
            <a:r>
              <a:rPr lang="ru-RU" dirty="0" smtClean="0">
                <a:solidFill>
                  <a:prstClr val="black"/>
                </a:solidFill>
                <a:latin typeface="PT Sans" panose="020B0604020202020204" charset="-52"/>
              </a:rPr>
              <a:t>%)</a:t>
            </a:r>
            <a:endParaRPr lang="ru-RU" dirty="0">
              <a:solidFill>
                <a:prstClr val="black"/>
              </a:solidFill>
              <a:latin typeface="PT Sans" panose="020B0604020202020204" charset="-52"/>
            </a:endParaRPr>
          </a:p>
          <a:p>
            <a:pPr eaLnBrk="0" hangingPunct="0"/>
            <a:endParaRPr lang="ru-RU" dirty="0" smtClean="0">
              <a:solidFill>
                <a:prstClr val="black"/>
              </a:solidFill>
              <a:latin typeface="PT Sans" panose="020B0604020202020204" charset="-52"/>
            </a:endParaRPr>
          </a:p>
          <a:p>
            <a:pPr eaLnBrk="0" hangingPunct="0"/>
            <a:r>
              <a:rPr lang="ru-RU" dirty="0" smtClean="0">
                <a:solidFill>
                  <a:prstClr val="black"/>
                </a:solidFill>
                <a:latin typeface="PT Sans" panose="020B0604020202020204" charset="-52"/>
              </a:rPr>
              <a:t>Совокупная </a:t>
            </a:r>
            <a:r>
              <a:rPr lang="ru-RU" dirty="0">
                <a:solidFill>
                  <a:prstClr val="black"/>
                </a:solidFill>
                <a:latin typeface="PT Sans" panose="020B0604020202020204" charset="-52"/>
              </a:rPr>
              <a:t>среднесписочная </a:t>
            </a:r>
            <a:r>
              <a:rPr lang="ru-RU" b="1" dirty="0">
                <a:solidFill>
                  <a:prstClr val="black"/>
                </a:solidFill>
                <a:latin typeface="PT Sans" panose="020B0604020202020204" charset="-52"/>
              </a:rPr>
              <a:t>численность занятых у субъектов МСП</a:t>
            </a:r>
            <a:r>
              <a:rPr lang="ru-RU" dirty="0">
                <a:solidFill>
                  <a:prstClr val="black"/>
                </a:solidFill>
                <a:latin typeface="PT Sans" panose="020B0604020202020204" charset="-52"/>
              </a:rPr>
              <a:t> в 2013 году составила 17,8 млн. человек, что составляет около 25% от числа занятых в </a:t>
            </a:r>
            <a:r>
              <a:rPr lang="ru-RU" dirty="0" smtClean="0">
                <a:solidFill>
                  <a:prstClr val="black"/>
                </a:solidFill>
                <a:latin typeface="PT Sans" panose="020B0604020202020204" charset="-52"/>
              </a:rPr>
              <a:t>экономике</a:t>
            </a:r>
            <a:endParaRPr lang="ru-RU" dirty="0">
              <a:solidFill>
                <a:prstClr val="black"/>
              </a:solidFill>
              <a:latin typeface="PT Sans" panose="020B0604020202020204" charset="-52"/>
            </a:endParaRPr>
          </a:p>
        </p:txBody>
      </p:sp>
      <p:sp>
        <p:nvSpPr>
          <p:cNvPr id="8" name="Прямоугольник 7"/>
          <p:cNvSpPr/>
          <p:nvPr/>
        </p:nvSpPr>
        <p:spPr>
          <a:xfrm>
            <a:off x="160479" y="3411457"/>
            <a:ext cx="380192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solidFill>
                  <a:prstClr val="black"/>
                </a:solidFill>
                <a:latin typeface="PT Sans" panose="020B0604020202020204" charset="-52"/>
              </a:rPr>
              <a:t>Оборот субъектов МСП </a:t>
            </a:r>
            <a:r>
              <a:rPr lang="ru-RU" dirty="0">
                <a:solidFill>
                  <a:prstClr val="black"/>
                </a:solidFill>
                <a:latin typeface="PT Sans" panose="020B0604020202020204" charset="-52"/>
              </a:rPr>
              <a:t>в номинальном выражении </a:t>
            </a:r>
            <a:r>
              <a:rPr lang="ru-RU" dirty="0" smtClean="0">
                <a:solidFill>
                  <a:prstClr val="black"/>
                </a:solidFill>
                <a:latin typeface="PT Sans" panose="020B0604020202020204" charset="-52"/>
              </a:rPr>
              <a:t> в </a:t>
            </a:r>
            <a:r>
              <a:rPr lang="ru-RU" dirty="0">
                <a:solidFill>
                  <a:prstClr val="black"/>
                </a:solidFill>
                <a:latin typeface="PT Sans" panose="020B0604020202020204" charset="-52"/>
              </a:rPr>
              <a:t>2013 </a:t>
            </a:r>
            <a:r>
              <a:rPr lang="ru-RU" dirty="0" smtClean="0">
                <a:solidFill>
                  <a:prstClr val="black"/>
                </a:solidFill>
                <a:latin typeface="PT Sans" panose="020B0604020202020204" charset="-52"/>
              </a:rPr>
              <a:t>г. </a:t>
            </a:r>
            <a:r>
              <a:rPr lang="ru-RU" dirty="0">
                <a:solidFill>
                  <a:prstClr val="black"/>
                </a:solidFill>
                <a:latin typeface="PT Sans" panose="020B0604020202020204" charset="-52"/>
              </a:rPr>
              <a:t>составил 38,8 трлн. руб. </a:t>
            </a:r>
            <a:endParaRPr lang="ru-RU" dirty="0" smtClean="0">
              <a:solidFill>
                <a:prstClr val="black"/>
              </a:solidFill>
              <a:latin typeface="PT Sans" panose="020B0604020202020204" charset="-52"/>
            </a:endParaRPr>
          </a:p>
          <a:p>
            <a:r>
              <a:rPr lang="ru-RU" dirty="0" smtClean="0">
                <a:solidFill>
                  <a:prstClr val="black"/>
                </a:solidFill>
                <a:latin typeface="PT Sans" panose="020B0604020202020204" charset="-52"/>
              </a:rPr>
              <a:t>(</a:t>
            </a:r>
            <a:r>
              <a:rPr lang="ru-RU" dirty="0">
                <a:solidFill>
                  <a:prstClr val="black"/>
                </a:solidFill>
                <a:latin typeface="PT Sans" panose="020B0604020202020204" charset="-52"/>
              </a:rPr>
              <a:t>на 5,3% выше уровня 2012 </a:t>
            </a:r>
            <a:r>
              <a:rPr lang="ru-RU" dirty="0" smtClean="0">
                <a:solidFill>
                  <a:prstClr val="black"/>
                </a:solidFill>
                <a:latin typeface="PT Sans" panose="020B0604020202020204" charset="-52"/>
              </a:rPr>
              <a:t>г. </a:t>
            </a:r>
            <a:r>
              <a:rPr lang="ru-RU" dirty="0">
                <a:solidFill>
                  <a:prstClr val="black"/>
                </a:solidFill>
                <a:latin typeface="PT Sans" panose="020B0604020202020204" charset="-52"/>
              </a:rPr>
              <a:t>и на 8,4% выше уровня 2011 </a:t>
            </a:r>
            <a:r>
              <a:rPr lang="ru-RU" dirty="0" smtClean="0">
                <a:solidFill>
                  <a:prstClr val="black"/>
                </a:solidFill>
                <a:latin typeface="PT Sans" panose="020B0604020202020204" charset="-52"/>
              </a:rPr>
              <a:t>г.), </a:t>
            </a:r>
            <a:r>
              <a:rPr lang="ru-RU" dirty="0">
                <a:solidFill>
                  <a:prstClr val="black"/>
                </a:solidFill>
                <a:latin typeface="PT Sans" panose="020B0604020202020204" charset="-52"/>
              </a:rPr>
              <a:t>однако с учетом инфляции оборот субъектов МСП </a:t>
            </a:r>
            <a:r>
              <a:rPr lang="ru-RU" dirty="0" smtClean="0">
                <a:solidFill>
                  <a:prstClr val="black"/>
                </a:solidFill>
                <a:latin typeface="PT Sans" panose="020B0604020202020204" charset="-52"/>
              </a:rPr>
              <a:t>сократился</a:t>
            </a:r>
          </a:p>
          <a:p>
            <a:endParaRPr lang="ru-RU" dirty="0" smtClean="0">
              <a:solidFill>
                <a:prstClr val="black"/>
              </a:solidFill>
            </a:endParaRPr>
          </a:p>
        </p:txBody>
      </p:sp>
      <p:sp>
        <p:nvSpPr>
          <p:cNvPr id="10" name="Прямоугольник 9"/>
          <p:cNvSpPr/>
          <p:nvPr/>
        </p:nvSpPr>
        <p:spPr>
          <a:xfrm>
            <a:off x="4073248" y="3411457"/>
            <a:ext cx="7813967"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0" hangingPunct="0"/>
            <a:r>
              <a:rPr lang="ru-RU" dirty="0" smtClean="0">
                <a:solidFill>
                  <a:prstClr val="black"/>
                </a:solidFill>
                <a:latin typeface="PT Sans" panose="020B0604020202020204" charset="-52"/>
              </a:rPr>
              <a:t>С </a:t>
            </a:r>
            <a:r>
              <a:rPr lang="ru-RU" dirty="0">
                <a:solidFill>
                  <a:prstClr val="black"/>
                </a:solidFill>
                <a:latin typeface="PT Sans" panose="020B0604020202020204" charset="-52"/>
              </a:rPr>
              <a:t>точки зрения </a:t>
            </a:r>
            <a:r>
              <a:rPr lang="ru-RU" b="1" dirty="0">
                <a:solidFill>
                  <a:prstClr val="black"/>
                </a:solidFill>
                <a:latin typeface="PT Sans" panose="020B0604020202020204" charset="-52"/>
              </a:rPr>
              <a:t>веса в экономике</a:t>
            </a:r>
            <a:r>
              <a:rPr lang="ru-RU" dirty="0">
                <a:solidFill>
                  <a:prstClr val="black"/>
                </a:solidFill>
                <a:latin typeface="PT Sans" panose="020B0604020202020204" charset="-52"/>
              </a:rPr>
              <a:t> в целом сектор МСП представлен следующими </a:t>
            </a:r>
            <a:r>
              <a:rPr lang="ru-RU" dirty="0" smtClean="0">
                <a:solidFill>
                  <a:prstClr val="black"/>
                </a:solidFill>
                <a:latin typeface="PT Sans" panose="020B0604020202020204" charset="-52"/>
              </a:rPr>
              <a:t>показателями:</a:t>
            </a:r>
          </a:p>
          <a:p>
            <a:pPr eaLnBrk="0" hangingPunct="0"/>
            <a:endParaRPr lang="ru-RU" dirty="0">
              <a:solidFill>
                <a:prstClr val="black"/>
              </a:solidFill>
              <a:latin typeface="PT Sans" panose="020B0604020202020204" charset="-52"/>
            </a:endParaRPr>
          </a:p>
          <a:p>
            <a:pPr marL="285750" indent="-285750" eaLnBrk="0" hangingPunct="0">
              <a:buFont typeface="Arial" panose="020B0604020202020204" pitchFamily="34" charset="0"/>
              <a:buChar char="•"/>
            </a:pPr>
            <a:r>
              <a:rPr lang="ru-RU" dirty="0">
                <a:solidFill>
                  <a:prstClr val="black"/>
                </a:solidFill>
                <a:latin typeface="PT Sans" panose="020B0604020202020204" charset="-52"/>
              </a:rPr>
              <a:t>в структуре оборота (выручки) по всему кругу предприятий субъекты МСП занимают долю в </a:t>
            </a:r>
            <a:r>
              <a:rPr lang="ru-RU" dirty="0" smtClean="0">
                <a:solidFill>
                  <a:prstClr val="black"/>
                </a:solidFill>
                <a:latin typeface="PT Sans" panose="020B0604020202020204" charset="-52"/>
              </a:rPr>
              <a:t>33%</a:t>
            </a: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в </a:t>
            </a:r>
            <a:r>
              <a:rPr lang="ru-RU" dirty="0">
                <a:solidFill>
                  <a:prstClr val="black"/>
                </a:solidFill>
                <a:latin typeface="PT Sans" panose="020B0604020202020204" charset="-52"/>
              </a:rPr>
              <a:t>структуре инвестиций в основной капитал по всему кругу предприятий субъекты МСП занимают долю в </a:t>
            </a:r>
            <a:r>
              <a:rPr lang="ru-RU" dirty="0" smtClean="0">
                <a:solidFill>
                  <a:prstClr val="black"/>
                </a:solidFill>
                <a:latin typeface="PT Sans" panose="020B0604020202020204" charset="-52"/>
              </a:rPr>
              <a:t>9%</a:t>
            </a: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в </a:t>
            </a:r>
            <a:r>
              <a:rPr lang="ru-RU" dirty="0">
                <a:solidFill>
                  <a:prstClr val="black"/>
                </a:solidFill>
                <a:latin typeface="PT Sans" panose="020B0604020202020204" charset="-52"/>
              </a:rPr>
              <a:t>структуре общей стоимости основных фондов доля субъектов МСП составляет 6</a:t>
            </a:r>
            <a:r>
              <a:rPr lang="ru-RU" dirty="0" smtClean="0">
                <a:solidFill>
                  <a:prstClr val="black"/>
                </a:solidFill>
                <a:latin typeface="PT Sans" panose="020B0604020202020204" charset="-52"/>
              </a:rPr>
              <a:t>%</a:t>
            </a:r>
            <a:endParaRPr lang="ru-RU" dirty="0">
              <a:solidFill>
                <a:prstClr val="black"/>
              </a:solidFill>
              <a:latin typeface="PT Sans" panose="020B0604020202020204" charset="-52"/>
            </a:endParaRPr>
          </a:p>
        </p:txBody>
      </p:sp>
      <p:sp>
        <p:nvSpPr>
          <p:cNvPr id="3" name="TextBox 2"/>
          <p:cNvSpPr txBox="1"/>
          <p:nvPr/>
        </p:nvSpPr>
        <p:spPr>
          <a:xfrm>
            <a:off x="3" y="5975163"/>
            <a:ext cx="8370276" cy="276999"/>
          </a:xfrm>
          <a:prstGeom prst="rect">
            <a:avLst/>
          </a:prstGeom>
          <a:noFill/>
        </p:spPr>
        <p:txBody>
          <a:bodyPr wrap="square" rtlCol="0">
            <a:spAutoFit/>
          </a:bodyPr>
          <a:lstStyle/>
          <a:p>
            <a:r>
              <a:rPr lang="ru-RU" sz="1200" b="1" dirty="0" smtClean="0"/>
              <a:t>*</a:t>
            </a:r>
            <a:r>
              <a:rPr lang="ru-RU" sz="1200" b="1" dirty="0" smtClean="0">
                <a:latin typeface="PT Sans" panose="020B0604020202020204" charset="-52"/>
              </a:rPr>
              <a:t>На основе данных Федеральной службы государственной статистики</a:t>
            </a:r>
            <a:endParaRPr lang="ru-RU" sz="1200" b="1" dirty="0">
              <a:latin typeface="PT Sans" panose="020B0604020202020204" charset="-52"/>
            </a:endParaRPr>
          </a:p>
        </p:txBody>
      </p:sp>
    </p:spTree>
    <p:extLst>
      <p:ext uri="{BB962C8B-B14F-4D97-AF65-F5344CB8AC3E}">
        <p14:creationId xmlns:p14="http://schemas.microsoft.com/office/powerpoint/2010/main" val="2570978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263" y="247061"/>
            <a:ext cx="8547653" cy="440001"/>
          </a:xfrm>
          <a:prstGeom prst="rect">
            <a:avLst/>
          </a:prstGeom>
          <a:ln>
            <a:miter lim="800000"/>
            <a:headEnd/>
            <a:tailEnd/>
          </a:ln>
        </p:spPr>
        <p:txBody>
          <a:bodyPr wrap="square" lIns="100463" tIns="50233" rIns="100463" bIns="50233" rtlCol="0">
            <a:spAutoFit/>
          </a:bodyPr>
          <a:lstStyle/>
          <a:p>
            <a:pPr eaLnBrk="0" hangingPunct="0"/>
            <a:r>
              <a:rPr lang="ru-RU" sz="2200" b="1" dirty="0">
                <a:solidFill>
                  <a:prstClr val="black"/>
                </a:solidFill>
                <a:latin typeface="PT Sans" panose="020B0604020202020204" charset="-52"/>
              </a:rPr>
              <a:t>Сравнение уровня развития </a:t>
            </a:r>
            <a:r>
              <a:rPr lang="ru-RU" sz="2200" b="1" dirty="0" smtClean="0">
                <a:solidFill>
                  <a:prstClr val="black"/>
                </a:solidFill>
                <a:latin typeface="PT Sans" panose="020B0604020202020204" charset="-52"/>
              </a:rPr>
              <a:t>МСП </a:t>
            </a:r>
            <a:r>
              <a:rPr lang="ru-RU" sz="2200" b="1" dirty="0">
                <a:solidFill>
                  <a:prstClr val="black"/>
                </a:solidFill>
                <a:latin typeface="PT Sans" panose="020B0604020202020204" charset="-52"/>
              </a:rPr>
              <a:t>в России и в других </a:t>
            </a:r>
            <a:r>
              <a:rPr lang="ru-RU" sz="2200" b="1" dirty="0" smtClean="0">
                <a:solidFill>
                  <a:prstClr val="black"/>
                </a:solidFill>
                <a:latin typeface="PT Sans" panose="020B0604020202020204" charset="-52"/>
              </a:rPr>
              <a:t>странах*</a:t>
            </a:r>
            <a:endParaRPr lang="ru-RU" sz="2200" dirty="0">
              <a:solidFill>
                <a:prstClr val="black"/>
              </a:solidFill>
              <a:latin typeface="PT Sans" panose="020B0604020202020204" charset="-52"/>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4</a:t>
            </a:r>
          </a:p>
        </p:txBody>
      </p:sp>
      <p:sp>
        <p:nvSpPr>
          <p:cNvPr id="2" name="Прямоугольник 1"/>
          <p:cNvSpPr/>
          <p:nvPr/>
        </p:nvSpPr>
        <p:spPr>
          <a:xfrm>
            <a:off x="190512" y="998306"/>
            <a:ext cx="6422571" cy="5078313"/>
          </a:xfrm>
          <a:prstGeom prst="rect">
            <a:avLst/>
          </a:prstGeom>
        </p:spPr>
        <p:txBody>
          <a:bodyPr wrap="square">
            <a:spAutoFit/>
          </a:bodyPr>
          <a:lstStyle/>
          <a:p>
            <a:pPr eaLnBrk="0" hangingPunct="0"/>
            <a:r>
              <a:rPr lang="ru-RU" b="1" dirty="0">
                <a:solidFill>
                  <a:srgbClr val="E1561C"/>
                </a:solidFill>
                <a:latin typeface="PT Sans" panose="020B0503020203020204" pitchFamily="34" charset="-52"/>
                <a:ea typeface="Tahoma" pitchFamily="34" charset="0"/>
                <a:cs typeface="Arial" panose="020B0604020202020204" pitchFamily="34" charset="0"/>
              </a:rPr>
              <a:t>Сравнение уровня развития </a:t>
            </a:r>
            <a:r>
              <a:rPr lang="ru-RU" b="1" dirty="0" smtClean="0">
                <a:solidFill>
                  <a:srgbClr val="E1561C"/>
                </a:solidFill>
                <a:latin typeface="PT Sans" panose="020B0503020203020204" pitchFamily="34" charset="-52"/>
                <a:ea typeface="Tahoma" pitchFamily="34" charset="0"/>
                <a:cs typeface="Arial" panose="020B0604020202020204" pitchFamily="34" charset="0"/>
              </a:rPr>
              <a:t>субъектов МСП </a:t>
            </a:r>
            <a:r>
              <a:rPr lang="ru-RU" b="1" dirty="0">
                <a:solidFill>
                  <a:srgbClr val="E1561C"/>
                </a:solidFill>
                <a:latin typeface="PT Sans" panose="020B0503020203020204" pitchFamily="34" charset="-52"/>
                <a:ea typeface="Tahoma" pitchFamily="34" charset="0"/>
                <a:cs typeface="Arial" panose="020B0604020202020204" pitchFamily="34" charset="0"/>
              </a:rPr>
              <a:t>в России и в других странах показывает существенное отставание от развитых экономик мира: </a:t>
            </a:r>
            <a:endParaRPr lang="ru-RU" b="1" dirty="0" smtClean="0">
              <a:solidFill>
                <a:srgbClr val="E1561C"/>
              </a:solidFill>
              <a:latin typeface="PT Sans" panose="020B0503020203020204" pitchFamily="34" charset="-52"/>
              <a:ea typeface="Tahoma" pitchFamily="34" charset="0"/>
              <a:cs typeface="Arial" panose="020B0604020202020204" pitchFamily="34" charset="0"/>
            </a:endParaRP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Доля </a:t>
            </a:r>
            <a:r>
              <a:rPr lang="ru-RU" dirty="0">
                <a:solidFill>
                  <a:prstClr val="black"/>
                </a:solidFill>
                <a:latin typeface="PT Sans" panose="020B0604020202020204" charset="-52"/>
              </a:rPr>
              <a:t>сектора </a:t>
            </a:r>
            <a:r>
              <a:rPr lang="ru-RU" dirty="0" smtClean="0">
                <a:solidFill>
                  <a:prstClr val="black"/>
                </a:solidFill>
                <a:latin typeface="PT Sans" panose="020B0604020202020204" charset="-52"/>
              </a:rPr>
              <a:t> МСП </a:t>
            </a:r>
            <a:r>
              <a:rPr lang="ru-RU" dirty="0">
                <a:solidFill>
                  <a:prstClr val="black"/>
                </a:solidFill>
                <a:latin typeface="PT Sans" panose="020B0604020202020204" charset="-52"/>
              </a:rPr>
              <a:t>в валовом внутреннем продукте в России составляет около 20%, тогда как в развитых странах данный показатель составляет более </a:t>
            </a:r>
            <a:r>
              <a:rPr lang="ru-RU" dirty="0" smtClean="0">
                <a:solidFill>
                  <a:prstClr val="black"/>
                </a:solidFill>
                <a:latin typeface="PT Sans" panose="020B0604020202020204" charset="-52"/>
              </a:rPr>
              <a:t>50%</a:t>
            </a:r>
          </a:p>
          <a:p>
            <a:pPr eaLnBrk="0" hangingPunct="0"/>
            <a:endParaRPr lang="ru-RU" dirty="0" smtClean="0">
              <a:solidFill>
                <a:prstClr val="black"/>
              </a:solidFill>
              <a:latin typeface="PT Sans" panose="020B0604020202020204" charset="-52"/>
            </a:endParaRP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Доля </a:t>
            </a:r>
            <a:r>
              <a:rPr lang="ru-RU" dirty="0">
                <a:solidFill>
                  <a:prstClr val="black"/>
                </a:solidFill>
                <a:latin typeface="PT Sans" panose="020B0604020202020204" charset="-52"/>
              </a:rPr>
              <a:t>занятого населения, приходящейся на сектор </a:t>
            </a:r>
            <a:r>
              <a:rPr lang="ru-RU" dirty="0" smtClean="0">
                <a:solidFill>
                  <a:prstClr val="black"/>
                </a:solidFill>
                <a:latin typeface="PT Sans" panose="020B0604020202020204" charset="-52"/>
              </a:rPr>
              <a:t>МСП</a:t>
            </a:r>
            <a:r>
              <a:rPr lang="ru-RU" dirty="0">
                <a:solidFill>
                  <a:prstClr val="black"/>
                </a:solidFill>
                <a:latin typeface="PT Sans" panose="020B0604020202020204" charset="-52"/>
              </a:rPr>
              <a:t>: в России малый и средний бизнес обеспечивает около 25% постоянных рабочих мест, тогда как в развитых странах он колеблется от 35% до </a:t>
            </a:r>
            <a:r>
              <a:rPr lang="ru-RU" dirty="0" smtClean="0">
                <a:solidFill>
                  <a:prstClr val="black"/>
                </a:solidFill>
                <a:latin typeface="PT Sans" panose="020B0604020202020204" charset="-52"/>
              </a:rPr>
              <a:t>80%</a:t>
            </a:r>
          </a:p>
          <a:p>
            <a:pPr eaLnBrk="0" hangingPunct="0"/>
            <a:endParaRPr lang="ru-RU" dirty="0" smtClean="0">
              <a:solidFill>
                <a:prstClr val="black"/>
              </a:solidFill>
              <a:latin typeface="PT Sans" panose="020B0604020202020204" charset="-52"/>
            </a:endParaRPr>
          </a:p>
          <a:p>
            <a:pPr marL="285750" indent="-285750" eaLnBrk="0" hangingPunct="0">
              <a:buFont typeface="Arial" panose="020B0604020202020204" pitchFamily="34" charset="0"/>
              <a:buChar char="•"/>
            </a:pPr>
            <a:r>
              <a:rPr lang="ru-RU" dirty="0" smtClean="0">
                <a:solidFill>
                  <a:prstClr val="black"/>
                </a:solidFill>
                <a:latin typeface="PT Sans" panose="020B0604020202020204" charset="-52"/>
              </a:rPr>
              <a:t>Занятость </a:t>
            </a:r>
            <a:r>
              <a:rPr lang="ru-RU" dirty="0">
                <a:solidFill>
                  <a:prstClr val="black"/>
                </a:solidFill>
                <a:latin typeface="PT Sans" panose="020B0604020202020204" charset="-52"/>
              </a:rPr>
              <a:t>в России в большей степени обеспечивается крупными предприятиями с численностью работников от 250 человек, тогда как небольшие предприятия с численностью работников менее 50 человек обеспечивают куда меньшую долю рабочих мест, чем в остальных </a:t>
            </a:r>
            <a:r>
              <a:rPr lang="ru-RU" dirty="0" smtClean="0">
                <a:solidFill>
                  <a:prstClr val="black"/>
                </a:solidFill>
                <a:latin typeface="PT Sans" panose="020B0604020202020204" charset="-52"/>
              </a:rPr>
              <a:t>странах</a:t>
            </a:r>
            <a:endParaRPr lang="ru-RU" dirty="0">
              <a:solidFill>
                <a:prstClr val="black"/>
              </a:solidFill>
              <a:latin typeface="PT Sans" panose="020B0604020202020204" charset="-5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5" t="8109" r="3724" b="10788"/>
          <a:stretch/>
        </p:blipFill>
        <p:spPr bwMode="auto">
          <a:xfrm>
            <a:off x="6955239" y="3798996"/>
            <a:ext cx="4848847" cy="227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021731" y="6031723"/>
            <a:ext cx="5393724" cy="246221"/>
          </a:xfrm>
          <a:prstGeom prst="rect">
            <a:avLst/>
          </a:prstGeom>
        </p:spPr>
        <p:txBody>
          <a:bodyPr wrap="square">
            <a:spAutoFit/>
          </a:bodyPr>
          <a:lstStyle/>
          <a:p>
            <a:r>
              <a:rPr lang="ru-RU" sz="1000" dirty="0" smtClean="0">
                <a:solidFill>
                  <a:prstClr val="black"/>
                </a:solidFill>
                <a:latin typeface="PT Sans" panose="020B0604020202020204" charset="-52"/>
              </a:rPr>
              <a:t>Источник</a:t>
            </a:r>
            <a:r>
              <a:rPr lang="ru-RU" sz="1000" dirty="0">
                <a:solidFill>
                  <a:prstClr val="black"/>
                </a:solidFill>
                <a:latin typeface="PT Sans" panose="020B0604020202020204" charset="-52"/>
              </a:rPr>
              <a:t>: </a:t>
            </a:r>
            <a:r>
              <a:rPr lang="ru-RU" sz="1000" dirty="0" err="1">
                <a:solidFill>
                  <a:prstClr val="black"/>
                </a:solidFill>
                <a:latin typeface="PT Sans" panose="020B0604020202020204" charset="-52"/>
              </a:rPr>
              <a:t>Минэконом</a:t>
            </a:r>
            <a:r>
              <a:rPr lang="ru-RU" sz="1000" dirty="0">
                <a:solidFill>
                  <a:prstClr val="black"/>
                </a:solidFill>
                <a:latin typeface="PT Sans" panose="020B0604020202020204" charset="-52"/>
              </a:rPr>
              <a:t> развития России, </a:t>
            </a:r>
            <a:r>
              <a:rPr lang="ru-RU" sz="1000" dirty="0" err="1">
                <a:solidFill>
                  <a:prstClr val="black"/>
                </a:solidFill>
                <a:latin typeface="PT Sans" panose="020B0604020202020204" charset="-52"/>
              </a:rPr>
              <a:t>Deloitte</a:t>
            </a:r>
            <a:r>
              <a:rPr lang="ru-RU" sz="1000" dirty="0">
                <a:solidFill>
                  <a:prstClr val="black"/>
                </a:solidFill>
                <a:latin typeface="PT Sans" panose="020B0604020202020204" charset="-52"/>
              </a:rPr>
              <a:t>, июль, 2013 г. </a:t>
            </a:r>
          </a:p>
        </p:txBody>
      </p:sp>
      <p:sp>
        <p:nvSpPr>
          <p:cNvPr id="4" name="TextBox 3"/>
          <p:cNvSpPr txBox="1"/>
          <p:nvPr/>
        </p:nvSpPr>
        <p:spPr>
          <a:xfrm>
            <a:off x="7880273" y="3798696"/>
            <a:ext cx="2093571" cy="307777"/>
          </a:xfrm>
          <a:prstGeom prst="rect">
            <a:avLst/>
          </a:prstGeom>
          <a:noFill/>
        </p:spPr>
        <p:txBody>
          <a:bodyPr wrap="square" rtlCol="0">
            <a:spAutoFit/>
          </a:bodyPr>
          <a:lstStyle/>
          <a:p>
            <a:r>
              <a:rPr lang="ru-RU" sz="1400" b="1" dirty="0">
                <a:solidFill>
                  <a:prstClr val="black"/>
                </a:solidFill>
              </a:rPr>
              <a:t>Занятость в сфере МСП</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56" t="5093" r="4622" b="10102"/>
          <a:stretch/>
        </p:blipFill>
        <p:spPr bwMode="auto">
          <a:xfrm>
            <a:off x="6955248" y="935269"/>
            <a:ext cx="4854519" cy="286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647133" y="945965"/>
            <a:ext cx="3877087" cy="307777"/>
          </a:xfrm>
          <a:prstGeom prst="rect">
            <a:avLst/>
          </a:prstGeom>
        </p:spPr>
        <p:txBody>
          <a:bodyPr wrap="none">
            <a:spAutoFit/>
          </a:bodyPr>
          <a:lstStyle/>
          <a:p>
            <a:r>
              <a:rPr lang="ru-RU" sz="1400" b="1" dirty="0">
                <a:solidFill>
                  <a:prstClr val="black"/>
                </a:solidFill>
              </a:rPr>
              <a:t>Доля МСП в ВВП в сравнении для разных </a:t>
            </a:r>
            <a:r>
              <a:rPr lang="ru-RU" sz="1400" b="1" dirty="0" smtClean="0">
                <a:solidFill>
                  <a:prstClr val="black"/>
                </a:solidFill>
              </a:rPr>
              <a:t>стран</a:t>
            </a:r>
            <a:endParaRPr lang="ru-RU" sz="1400" b="1" dirty="0">
              <a:solidFill>
                <a:prstClr val="black"/>
              </a:solidFill>
            </a:endParaRPr>
          </a:p>
        </p:txBody>
      </p:sp>
      <p:sp>
        <p:nvSpPr>
          <p:cNvPr id="7" name="Прямоугольник 6"/>
          <p:cNvSpPr/>
          <p:nvPr/>
        </p:nvSpPr>
        <p:spPr>
          <a:xfrm>
            <a:off x="132861" y="6016651"/>
            <a:ext cx="6096000" cy="246221"/>
          </a:xfrm>
          <a:prstGeom prst="rect">
            <a:avLst/>
          </a:prstGeom>
        </p:spPr>
        <p:txBody>
          <a:bodyPr>
            <a:spAutoFit/>
          </a:bodyPr>
          <a:lstStyle/>
          <a:p>
            <a:r>
              <a:rPr lang="ru-RU" sz="1000" b="1" dirty="0"/>
              <a:t>*</a:t>
            </a:r>
            <a:r>
              <a:rPr lang="ru-RU" sz="1000" b="1" dirty="0">
                <a:latin typeface="PT Sans" panose="020B0604020202020204" charset="-52"/>
              </a:rPr>
              <a:t>На основе данных Федеральной службы государственной статистики</a:t>
            </a:r>
          </a:p>
        </p:txBody>
      </p:sp>
    </p:spTree>
    <p:extLst>
      <p:ext uri="{BB962C8B-B14F-4D97-AF65-F5344CB8AC3E}">
        <p14:creationId xmlns:p14="http://schemas.microsoft.com/office/powerpoint/2010/main" val="430850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315" y="274569"/>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Меры государственной поддержки МСП</a:t>
            </a:r>
          </a:p>
        </p:txBody>
      </p:sp>
      <p:sp>
        <p:nvSpPr>
          <p:cNvPr id="11" name="Номер слайда 3"/>
          <p:cNvSpPr>
            <a:spLocks noGrp="1"/>
          </p:cNvSpPr>
          <p:nvPr>
            <p:ph type="sldNum" sz="quarter" idx="12"/>
          </p:nvPr>
        </p:nvSpPr>
        <p:spPr>
          <a:xfrm>
            <a:off x="915744" y="6322959"/>
            <a:ext cx="520654"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5</a:t>
            </a:r>
          </a:p>
        </p:txBody>
      </p:sp>
      <p:sp>
        <p:nvSpPr>
          <p:cNvPr id="4" name="TextBox 3"/>
          <p:cNvSpPr txBox="1"/>
          <p:nvPr/>
        </p:nvSpPr>
        <p:spPr>
          <a:xfrm>
            <a:off x="0" y="956242"/>
            <a:ext cx="12262757" cy="5078313"/>
          </a:xfrm>
          <a:prstGeom prst="rect">
            <a:avLst/>
          </a:prstGeom>
          <a:noFill/>
        </p:spPr>
        <p:txBody>
          <a:bodyPr wrap="square" rtlCol="0">
            <a:spAutoFit/>
          </a:bodyPr>
          <a:lstStyle/>
          <a:p>
            <a:r>
              <a:rPr lang="ru-RU" sz="2000" b="1" dirty="0" smtClean="0">
                <a:solidFill>
                  <a:srgbClr val="E1561C"/>
                </a:solidFill>
                <a:latin typeface="PT Sans" panose="020B0604020202020204" charset="-52"/>
                <a:ea typeface="Tahoma" pitchFamily="34" charset="0"/>
                <a:cs typeface="Arial" panose="020B0604020202020204" pitchFamily="34" charset="0"/>
              </a:rPr>
              <a:t>Развитие МСП в </a:t>
            </a:r>
            <a:r>
              <a:rPr lang="ru-RU" sz="2000" b="1" dirty="0">
                <a:solidFill>
                  <a:srgbClr val="E1561C"/>
                </a:solidFill>
                <a:latin typeface="PT Sans" panose="020B0604020202020204" charset="-52"/>
                <a:ea typeface="Tahoma" pitchFamily="34" charset="0"/>
                <a:cs typeface="Arial" panose="020B0604020202020204" pitchFamily="34" charset="0"/>
              </a:rPr>
              <a:t>общем контексте государственной экономической политики и ее отдельных направлений </a:t>
            </a:r>
            <a:endParaRPr lang="ru-RU" sz="2000" b="1" dirty="0" smtClean="0">
              <a:solidFill>
                <a:srgbClr val="E1561C"/>
              </a:solidFill>
              <a:latin typeface="PT Sans" panose="020B0604020202020204" charset="-52"/>
              <a:ea typeface="Tahoma" pitchFamily="34" charset="0"/>
              <a:cs typeface="Arial" panose="020B0604020202020204" pitchFamily="34" charset="0"/>
            </a:endParaRPr>
          </a:p>
          <a:p>
            <a:endParaRPr lang="ru-RU" dirty="0" smtClean="0">
              <a:solidFill>
                <a:prstClr val="black"/>
              </a:solidFill>
              <a:latin typeface="PT Sans" panose="020B0604020202020204" charset="-52"/>
            </a:endParaRPr>
          </a:p>
          <a:p>
            <a:r>
              <a:rPr lang="ru-RU" dirty="0" smtClean="0">
                <a:solidFill>
                  <a:prstClr val="black"/>
                </a:solidFill>
                <a:latin typeface="PT Sans" panose="020B0604020202020204" charset="-52"/>
              </a:rPr>
              <a:t>За </a:t>
            </a:r>
            <a:r>
              <a:rPr lang="ru-RU" dirty="0">
                <a:solidFill>
                  <a:prstClr val="black"/>
                </a:solidFill>
                <a:latin typeface="PT Sans" panose="020B0604020202020204" charset="-52"/>
              </a:rPr>
              <a:t>период с 2011 года на федеральном уровне был реализован ряд мер государственной экономической политики</a:t>
            </a:r>
            <a:r>
              <a:rPr lang="ru-RU" dirty="0" smtClean="0">
                <a:solidFill>
                  <a:prstClr val="black"/>
                </a:solidFill>
                <a:latin typeface="PT Sans" panose="020B0604020202020204" charset="-52"/>
              </a:rPr>
              <a:t>, оказавших </a:t>
            </a:r>
            <a:r>
              <a:rPr lang="ru-RU" dirty="0">
                <a:solidFill>
                  <a:prstClr val="black"/>
                </a:solidFill>
                <a:latin typeface="PT Sans" panose="020B0604020202020204" charset="-52"/>
              </a:rPr>
              <a:t>влияние на развитие сектора </a:t>
            </a:r>
            <a:r>
              <a:rPr lang="ru-RU" dirty="0" smtClean="0">
                <a:solidFill>
                  <a:prstClr val="black"/>
                </a:solidFill>
                <a:latin typeface="PT Sans" panose="020B0604020202020204" charset="-52"/>
              </a:rPr>
              <a:t>МСП </a:t>
            </a:r>
          </a:p>
          <a:p>
            <a:endParaRPr lang="ru-RU" b="1" dirty="0" smtClean="0">
              <a:solidFill>
                <a:prstClr val="black"/>
              </a:solidFill>
              <a:latin typeface="PT Sans" panose="020B0604020202020204" charset="-52"/>
            </a:endParaRPr>
          </a:p>
          <a:p>
            <a:r>
              <a:rPr lang="ru-RU" b="1" dirty="0" smtClean="0">
                <a:solidFill>
                  <a:prstClr val="black"/>
                </a:solidFill>
                <a:latin typeface="PT Sans" panose="020B0604020202020204" charset="-52"/>
              </a:rPr>
              <a:t>К </a:t>
            </a:r>
            <a:r>
              <a:rPr lang="ru-RU" b="1" dirty="0">
                <a:solidFill>
                  <a:prstClr val="black"/>
                </a:solidFill>
                <a:latin typeface="PT Sans" panose="020B0604020202020204" charset="-52"/>
              </a:rPr>
              <a:t>основным направлениям данных мер следует отнести: </a:t>
            </a:r>
            <a:endParaRPr lang="ru-RU" b="1" dirty="0" smtClean="0">
              <a:solidFill>
                <a:prstClr val="black"/>
              </a:solidFill>
              <a:latin typeface="PT Sans" panose="020B0604020202020204" charset="-52"/>
            </a:endParaRPr>
          </a:p>
          <a:p>
            <a:endParaRPr lang="ru-RU" b="1" dirty="0">
              <a:solidFill>
                <a:prstClr val="black"/>
              </a:solidFill>
              <a:latin typeface="PT Sans" panose="020B0604020202020204" charset="-52"/>
            </a:endParaRPr>
          </a:p>
          <a:p>
            <a:pPr marL="342900" indent="-342900">
              <a:buFont typeface="+mj-lt"/>
              <a:buAutoNum type="arabicParenR"/>
            </a:pPr>
            <a:r>
              <a:rPr lang="ru-RU" dirty="0" smtClean="0">
                <a:solidFill>
                  <a:prstClr val="black"/>
                </a:solidFill>
                <a:latin typeface="PT Sans" panose="020B0604020202020204" charset="-52"/>
              </a:rPr>
              <a:t>финансовую </a:t>
            </a:r>
            <a:r>
              <a:rPr lang="ru-RU" dirty="0">
                <a:solidFill>
                  <a:prstClr val="black"/>
                </a:solidFill>
                <a:latin typeface="PT Sans" panose="020B0604020202020204" charset="-52"/>
              </a:rPr>
              <a:t>и налоговую </a:t>
            </a:r>
            <a:r>
              <a:rPr lang="ru-RU" dirty="0" smtClean="0">
                <a:solidFill>
                  <a:prstClr val="black"/>
                </a:solidFill>
                <a:latin typeface="PT Sans" panose="020B0604020202020204" charset="-52"/>
              </a:rPr>
              <a:t>политику</a:t>
            </a:r>
          </a:p>
          <a:p>
            <a:pPr marL="342900" indent="-342900">
              <a:buFont typeface="+mj-lt"/>
              <a:buAutoNum type="arabicParenR"/>
            </a:pPr>
            <a:r>
              <a:rPr lang="ru-RU" dirty="0" smtClean="0">
                <a:solidFill>
                  <a:prstClr val="black"/>
                </a:solidFill>
                <a:latin typeface="PT Sans" panose="020B0604020202020204" charset="-52"/>
              </a:rPr>
              <a:t>реализацию </a:t>
            </a:r>
            <a:r>
              <a:rPr lang="ru-RU" dirty="0">
                <a:solidFill>
                  <a:prstClr val="black"/>
                </a:solidFill>
                <a:latin typeface="PT Sans" panose="020B0604020202020204" charset="-52"/>
              </a:rPr>
              <a:t>Национальной предпринимательской </a:t>
            </a:r>
            <a:r>
              <a:rPr lang="ru-RU" dirty="0" smtClean="0">
                <a:solidFill>
                  <a:prstClr val="black"/>
                </a:solidFill>
                <a:latin typeface="PT Sans" panose="020B0604020202020204" charset="-52"/>
              </a:rPr>
              <a:t>инициативы </a:t>
            </a:r>
            <a:endParaRPr lang="ru-RU" dirty="0">
              <a:solidFill>
                <a:prstClr val="black"/>
              </a:solidFill>
              <a:latin typeface="PT Sans" panose="020B0604020202020204" charset="-52"/>
            </a:endParaRPr>
          </a:p>
          <a:p>
            <a:pPr marL="342900" indent="-342900">
              <a:buFont typeface="+mj-lt"/>
              <a:buAutoNum type="arabicParenR"/>
            </a:pPr>
            <a:r>
              <a:rPr lang="ru-RU" dirty="0" smtClean="0">
                <a:solidFill>
                  <a:prstClr val="black"/>
                </a:solidFill>
                <a:latin typeface="PT Sans" panose="020B0604020202020204" charset="-52"/>
              </a:rPr>
              <a:t>земельно-имущественную политику</a:t>
            </a:r>
            <a:endParaRPr lang="ru-RU" dirty="0">
              <a:solidFill>
                <a:prstClr val="black"/>
              </a:solidFill>
              <a:latin typeface="PT Sans" panose="020B0604020202020204" charset="-52"/>
            </a:endParaRPr>
          </a:p>
          <a:p>
            <a:pPr marL="342900" indent="-342900">
              <a:buFont typeface="+mj-lt"/>
              <a:buAutoNum type="arabicParenR"/>
            </a:pPr>
            <a:r>
              <a:rPr lang="ru-RU" dirty="0" smtClean="0">
                <a:solidFill>
                  <a:prstClr val="black"/>
                </a:solidFill>
                <a:latin typeface="PT Sans" panose="020B0604020202020204" charset="-52"/>
              </a:rPr>
              <a:t>внедрение </a:t>
            </a:r>
            <a:r>
              <a:rPr lang="ru-RU" dirty="0">
                <a:solidFill>
                  <a:prstClr val="black"/>
                </a:solidFill>
                <a:latin typeface="PT Sans" panose="020B0604020202020204" charset="-52"/>
              </a:rPr>
              <a:t>системы оценки регулирующего </a:t>
            </a:r>
            <a:r>
              <a:rPr lang="ru-RU" dirty="0" smtClean="0">
                <a:solidFill>
                  <a:prstClr val="black"/>
                </a:solidFill>
                <a:latin typeface="PT Sans" panose="020B0604020202020204" charset="-52"/>
              </a:rPr>
              <a:t>воздействия </a:t>
            </a:r>
            <a:endParaRPr lang="ru-RU" dirty="0">
              <a:solidFill>
                <a:prstClr val="black"/>
              </a:solidFill>
              <a:latin typeface="PT Sans" panose="020B0604020202020204" charset="-52"/>
            </a:endParaRPr>
          </a:p>
          <a:p>
            <a:pPr marL="342900" indent="-342900">
              <a:buFont typeface="+mj-lt"/>
              <a:buAutoNum type="arabicParenR"/>
            </a:pPr>
            <a:r>
              <a:rPr lang="ru-RU" dirty="0" smtClean="0">
                <a:solidFill>
                  <a:prstClr val="black"/>
                </a:solidFill>
                <a:latin typeface="PT Sans" panose="020B0604020202020204" charset="-52"/>
              </a:rPr>
              <a:t>формирование </a:t>
            </a:r>
            <a:r>
              <a:rPr lang="ru-RU" dirty="0">
                <a:solidFill>
                  <a:prstClr val="black"/>
                </a:solidFill>
                <a:latin typeface="PT Sans" panose="020B0604020202020204" charset="-52"/>
              </a:rPr>
              <a:t>института уполномоченного по защите прав </a:t>
            </a:r>
            <a:r>
              <a:rPr lang="ru-RU" dirty="0" smtClean="0">
                <a:solidFill>
                  <a:prstClr val="black"/>
                </a:solidFill>
                <a:latin typeface="PT Sans" panose="020B0604020202020204" charset="-52"/>
              </a:rPr>
              <a:t>предпринимателей</a:t>
            </a:r>
          </a:p>
          <a:p>
            <a:pPr marL="342900" indent="-342900">
              <a:buFont typeface="+mj-lt"/>
              <a:buAutoNum type="arabicParenR"/>
            </a:pPr>
            <a:r>
              <a:rPr lang="ru-RU" dirty="0" smtClean="0">
                <a:solidFill>
                  <a:prstClr val="black"/>
                </a:solidFill>
                <a:latin typeface="PT Sans" panose="020B0604020202020204" charset="-52"/>
              </a:rPr>
              <a:t>развитие </a:t>
            </a:r>
            <a:r>
              <a:rPr lang="ru-RU" dirty="0">
                <a:solidFill>
                  <a:prstClr val="black"/>
                </a:solidFill>
                <a:latin typeface="PT Sans" panose="020B0604020202020204" charset="-52"/>
              </a:rPr>
              <a:t>системы государственных закупок</a:t>
            </a:r>
          </a:p>
          <a:p>
            <a:endParaRPr lang="ru-RU" dirty="0">
              <a:solidFill>
                <a:prstClr val="black"/>
              </a:solidFill>
              <a:latin typeface="PT Sans" panose="020B0604020202020204" charset="-52"/>
            </a:endParaRPr>
          </a:p>
          <a:p>
            <a:r>
              <a:rPr lang="ru-RU" dirty="0" smtClean="0">
                <a:solidFill>
                  <a:prstClr val="black"/>
                </a:solidFill>
                <a:latin typeface="PT Sans" panose="020B0604020202020204" charset="-52"/>
              </a:rPr>
              <a:t>Данные </a:t>
            </a:r>
            <a:r>
              <a:rPr lang="ru-RU" dirty="0">
                <a:solidFill>
                  <a:prstClr val="black"/>
                </a:solidFill>
                <a:latin typeface="PT Sans" panose="020B0604020202020204" charset="-52"/>
              </a:rPr>
              <a:t>меры предусмотрены «дорожными картами» Национальной предпринимательской инициативы, поручениями Президента Российской Федерации по результатам ежегодных посланий Федеральному Собранию Российской Федерации, а также отдельными поручениями Президента Российской Федерации и Правительства Российской </a:t>
            </a:r>
            <a:r>
              <a:rPr lang="ru-RU" dirty="0" smtClean="0">
                <a:solidFill>
                  <a:prstClr val="black"/>
                </a:solidFill>
                <a:latin typeface="PT Sans" panose="020B0604020202020204" charset="-52"/>
              </a:rPr>
              <a:t>Федерации </a:t>
            </a:r>
            <a:endParaRPr lang="ru-RU" b="1" dirty="0">
              <a:solidFill>
                <a:srgbClr val="E1561C"/>
              </a:solidFill>
              <a:latin typeface="PT Sans" panose="020B0604020202020204" charset="-52"/>
              <a:ea typeface="Tahoma" pitchFamily="34" charset="0"/>
              <a:cs typeface="Arial" panose="020B0604020202020204" pitchFamily="34" charset="0"/>
            </a:endParaRPr>
          </a:p>
        </p:txBody>
      </p:sp>
    </p:spTree>
    <p:extLst>
      <p:ext uri="{BB962C8B-B14F-4D97-AF65-F5344CB8AC3E}">
        <p14:creationId xmlns:p14="http://schemas.microsoft.com/office/powerpoint/2010/main" val="3010447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24580"/>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7" name="Прямоугольник 6"/>
          <p:cNvSpPr/>
          <p:nvPr/>
        </p:nvSpPr>
        <p:spPr>
          <a:xfrm>
            <a:off x="96461" y="1085810"/>
            <a:ext cx="11851920" cy="369332"/>
          </a:xfrm>
          <a:prstGeom prst="rect">
            <a:avLst/>
          </a:prstGeom>
        </p:spPr>
        <p:txBody>
          <a:bodyPr wrap="square">
            <a:spAutoFit/>
          </a:bodyPr>
          <a:lstStyle/>
          <a:p>
            <a:r>
              <a:rPr lang="ru-RU" b="1" dirty="0" smtClean="0">
                <a:solidFill>
                  <a:srgbClr val="E1561C"/>
                </a:solidFill>
                <a:latin typeface="PT Sans" panose="020B0503020203020204" pitchFamily="34" charset="-52"/>
                <a:ea typeface="Tahoma" pitchFamily="34" charset="0"/>
                <a:cs typeface="Arial" panose="020B0604020202020204" pitchFamily="34" charset="0"/>
              </a:rPr>
              <a:t>Развитие МСП в </a:t>
            </a:r>
            <a:r>
              <a:rPr lang="ru-RU" b="1" dirty="0">
                <a:solidFill>
                  <a:srgbClr val="E1561C"/>
                </a:solidFill>
                <a:latin typeface="PT Sans" panose="020B0503020203020204" pitchFamily="34" charset="-52"/>
                <a:ea typeface="Tahoma" pitchFamily="34" charset="0"/>
                <a:cs typeface="Arial" panose="020B0604020202020204" pitchFamily="34" charset="0"/>
              </a:rPr>
              <a:t>общем контексте государственной экономической политики и ее отдельных направлений </a:t>
            </a:r>
          </a:p>
        </p:txBody>
      </p:sp>
      <p:sp>
        <p:nvSpPr>
          <p:cNvPr id="9" name="Прямоугольник 8"/>
          <p:cNvSpPr/>
          <p:nvPr/>
        </p:nvSpPr>
        <p:spPr>
          <a:xfrm>
            <a:off x="870943" y="1821302"/>
            <a:ext cx="3804185" cy="646331"/>
          </a:xfrm>
          <a:prstGeom prst="rect">
            <a:avLst/>
          </a:prstGeom>
        </p:spPr>
        <p:txBody>
          <a:bodyPr wrap="square">
            <a:spAutoFit/>
          </a:bodyPr>
          <a:lstStyle/>
          <a:p>
            <a:r>
              <a:rPr lang="ru-RU" b="1" dirty="0" smtClean="0">
                <a:solidFill>
                  <a:prstClr val="black"/>
                </a:solidFill>
              </a:rPr>
              <a:t> </a:t>
            </a:r>
            <a:r>
              <a:rPr lang="ru-RU" b="1" dirty="0" smtClean="0">
                <a:solidFill>
                  <a:prstClr val="black"/>
                </a:solidFill>
                <a:latin typeface="PT Sans" panose="020B0604020202020204" charset="-52"/>
              </a:rPr>
              <a:t>Меры финансовой и налоговой политики</a:t>
            </a:r>
            <a:endParaRPr lang="ru-RU" b="1" dirty="0">
              <a:solidFill>
                <a:prstClr val="black"/>
              </a:solidFill>
              <a:latin typeface="PT Sans" panose="020B0604020202020204" charset="-52"/>
            </a:endParaRPr>
          </a:p>
        </p:txBody>
      </p:sp>
      <p:sp>
        <p:nvSpPr>
          <p:cNvPr id="14" name="Прямоугольник 13"/>
          <p:cNvSpPr/>
          <p:nvPr/>
        </p:nvSpPr>
        <p:spPr>
          <a:xfrm>
            <a:off x="5039828" y="1783052"/>
            <a:ext cx="3704122" cy="923330"/>
          </a:xfrm>
          <a:prstGeom prst="rect">
            <a:avLst/>
          </a:prstGeom>
        </p:spPr>
        <p:txBody>
          <a:bodyPr wrap="square">
            <a:spAutoFit/>
          </a:bodyPr>
          <a:lstStyle/>
          <a:p>
            <a:pPr lvl="1" eaLnBrk="0" hangingPunct="0"/>
            <a:r>
              <a:rPr lang="ru-RU" b="1" dirty="0">
                <a:solidFill>
                  <a:prstClr val="black"/>
                </a:solidFill>
                <a:latin typeface="PT Sans" panose="020B0604020202020204" charset="-52"/>
              </a:rPr>
              <a:t>Реализация Национальной предпринимательской инициативы</a:t>
            </a:r>
            <a:endParaRPr lang="ru-RU" sz="1600" dirty="0">
              <a:solidFill>
                <a:prstClr val="black"/>
              </a:solidFill>
              <a:latin typeface="PT Sans" panose="020B0604020202020204" charset="-52"/>
            </a:endParaRPr>
          </a:p>
        </p:txBody>
      </p:sp>
      <p:grpSp>
        <p:nvGrpSpPr>
          <p:cNvPr id="3" name="Группа 2"/>
          <p:cNvGrpSpPr/>
          <p:nvPr/>
        </p:nvGrpSpPr>
        <p:grpSpPr>
          <a:xfrm>
            <a:off x="65314" y="1794404"/>
            <a:ext cx="1041591" cy="634979"/>
            <a:chOff x="0" y="3949049"/>
            <a:chExt cx="1106906" cy="634979"/>
          </a:xfrm>
        </p:grpSpPr>
        <p:sp>
          <p:nvSpPr>
            <p:cNvPr id="2" name="Овал 1"/>
            <p:cNvSpPr/>
            <p:nvPr/>
          </p:nvSpPr>
          <p:spPr>
            <a:xfrm>
              <a:off x="235964" y="3949049"/>
              <a:ext cx="634979" cy="634979"/>
            </a:xfrm>
            <a:prstGeom prst="ellipse">
              <a:avLst/>
            </a:prstGeom>
            <a:solidFill>
              <a:srgbClr val="E15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0" y="4035706"/>
              <a:ext cx="1106906" cy="461665"/>
            </a:xfrm>
            <a:prstGeom prst="rect">
              <a:avLst/>
            </a:prstGeom>
          </p:spPr>
          <p:txBody>
            <a:bodyPr wrap="square">
              <a:spAutoFit/>
            </a:bodyPr>
            <a:lstStyle/>
            <a:p>
              <a:pPr algn="ctr" defTabSz="1004911">
                <a:defRPr/>
              </a:pPr>
              <a:r>
                <a:rPr lang="en-US" sz="2400" b="1" dirty="0" smtClean="0">
                  <a:solidFill>
                    <a:prstClr val="white"/>
                  </a:solidFill>
                  <a:latin typeface="Roboto Slab" pitchFamily="2" charset="0"/>
                  <a:ea typeface="Roboto Slab" pitchFamily="2" charset="0"/>
                  <a:cs typeface="Arial" panose="020B0604020202020204" pitchFamily="34" charset="0"/>
                </a:rPr>
                <a:t>1</a:t>
              </a:r>
              <a:endParaRPr lang="ru-RU" sz="2400" b="1" dirty="0">
                <a:solidFill>
                  <a:prstClr val="white"/>
                </a:solidFill>
                <a:latin typeface="Roboto Slab" pitchFamily="2" charset="0"/>
                <a:ea typeface="Roboto Slab" pitchFamily="2" charset="0"/>
                <a:cs typeface="Arial" panose="020B0604020202020204" pitchFamily="34" charset="0"/>
              </a:endParaRPr>
            </a:p>
          </p:txBody>
        </p:sp>
      </p:grpSp>
      <p:grpSp>
        <p:nvGrpSpPr>
          <p:cNvPr id="29" name="Группа 28"/>
          <p:cNvGrpSpPr/>
          <p:nvPr/>
        </p:nvGrpSpPr>
        <p:grpSpPr>
          <a:xfrm>
            <a:off x="4579792" y="1769947"/>
            <a:ext cx="1106906" cy="634979"/>
            <a:chOff x="0" y="3949049"/>
            <a:chExt cx="1106906" cy="634979"/>
          </a:xfrm>
        </p:grpSpPr>
        <p:sp>
          <p:nvSpPr>
            <p:cNvPr id="30" name="Овал 29"/>
            <p:cNvSpPr/>
            <p:nvPr/>
          </p:nvSpPr>
          <p:spPr>
            <a:xfrm>
              <a:off x="235964" y="3949049"/>
              <a:ext cx="634979" cy="634979"/>
            </a:xfrm>
            <a:prstGeom prst="ellipse">
              <a:avLst/>
            </a:prstGeom>
            <a:solidFill>
              <a:srgbClr val="E15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1" name="Прямоугольник 30"/>
            <p:cNvSpPr/>
            <p:nvPr/>
          </p:nvSpPr>
          <p:spPr>
            <a:xfrm>
              <a:off x="0" y="4035706"/>
              <a:ext cx="1106906" cy="461665"/>
            </a:xfrm>
            <a:prstGeom prst="rect">
              <a:avLst/>
            </a:prstGeom>
          </p:spPr>
          <p:txBody>
            <a:bodyPr wrap="square">
              <a:spAutoFit/>
            </a:bodyPr>
            <a:lstStyle/>
            <a:p>
              <a:pPr algn="ctr" defTabSz="1004911">
                <a:defRPr/>
              </a:pPr>
              <a:r>
                <a:rPr lang="ru-RU" sz="2400" b="1" dirty="0" smtClean="0">
                  <a:solidFill>
                    <a:prstClr val="white"/>
                  </a:solidFill>
                  <a:latin typeface="Roboto Slab" pitchFamily="2" charset="0"/>
                  <a:ea typeface="Roboto Slab" pitchFamily="2" charset="0"/>
                  <a:cs typeface="Arial" panose="020B0604020202020204" pitchFamily="34" charset="0"/>
                </a:rPr>
                <a:t>2</a:t>
              </a:r>
              <a:endParaRPr lang="ru-RU" sz="2400" b="1" dirty="0">
                <a:solidFill>
                  <a:prstClr val="white"/>
                </a:solidFill>
                <a:latin typeface="Roboto Slab" pitchFamily="2" charset="0"/>
                <a:ea typeface="Roboto Slab" pitchFamily="2" charset="0"/>
                <a:cs typeface="Arial" panose="020B0604020202020204" pitchFamily="34" charset="0"/>
              </a:endParaRPr>
            </a:p>
          </p:txBody>
        </p:sp>
      </p:grpSp>
      <p:sp>
        <p:nvSpPr>
          <p:cNvPr id="44" name="Номер слайда 3"/>
          <p:cNvSpPr>
            <a:spLocks noGrp="1"/>
          </p:cNvSpPr>
          <p:nvPr>
            <p:ph type="sldNum" sz="quarter" idx="12"/>
          </p:nvPr>
        </p:nvSpPr>
        <p:spPr>
          <a:xfrm>
            <a:off x="915744" y="6322959"/>
            <a:ext cx="520654"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6</a:t>
            </a:r>
          </a:p>
        </p:txBody>
      </p:sp>
      <p:sp>
        <p:nvSpPr>
          <p:cNvPr id="4" name="TextBox 3"/>
          <p:cNvSpPr txBox="1"/>
          <p:nvPr/>
        </p:nvSpPr>
        <p:spPr>
          <a:xfrm>
            <a:off x="236597" y="2759119"/>
            <a:ext cx="2616018" cy="923330"/>
          </a:xfrm>
          <a:prstGeom prst="rect">
            <a:avLst/>
          </a:prstGeom>
          <a:noFill/>
        </p:spPr>
        <p:txBody>
          <a:bodyPr wrap="square" rtlCol="0">
            <a:spAutoFit/>
          </a:bodyPr>
          <a:lstStyle/>
          <a:p>
            <a:pPr marL="285750" indent="-285750" algn="just" eaLnBrk="0" hangingPunct="0">
              <a:buFont typeface="Arial" panose="020B0604020202020204" pitchFamily="34" charset="0"/>
              <a:buChar char="•"/>
            </a:pPr>
            <a:r>
              <a:rPr lang="ru-RU" dirty="0" smtClean="0">
                <a:solidFill>
                  <a:prstClr val="black"/>
                </a:solidFill>
                <a:latin typeface="PT Sans" panose="020B0604020202020204" charset="-52"/>
              </a:rPr>
              <a:t>Совершенствование специальных налоговых режимов</a:t>
            </a:r>
          </a:p>
        </p:txBody>
      </p:sp>
      <p:sp>
        <p:nvSpPr>
          <p:cNvPr id="6" name="TextBox 5"/>
          <p:cNvSpPr txBox="1"/>
          <p:nvPr/>
        </p:nvSpPr>
        <p:spPr>
          <a:xfrm>
            <a:off x="5165566" y="4009041"/>
            <a:ext cx="6629860" cy="1477328"/>
          </a:xfrm>
          <a:prstGeom prst="rect">
            <a:avLst/>
          </a:prstGeom>
          <a:noFill/>
        </p:spPr>
        <p:txBody>
          <a:bodyPr wrap="square" rtlCol="0">
            <a:spAutoFit/>
          </a:bodyPr>
          <a:lstStyle/>
          <a:p>
            <a:pPr algn="just" eaLnBrk="0" hangingPunct="0"/>
            <a:r>
              <a:rPr lang="ru-RU" dirty="0" smtClean="0">
                <a:solidFill>
                  <a:prstClr val="black"/>
                </a:solidFill>
                <a:latin typeface="PT Sans" panose="020B0604020202020204" charset="-52"/>
              </a:rPr>
              <a:t>Инициатива </a:t>
            </a:r>
            <a:r>
              <a:rPr lang="ru-RU" dirty="0">
                <a:solidFill>
                  <a:prstClr val="black"/>
                </a:solidFill>
                <a:latin typeface="PT Sans" panose="020B0604020202020204" charset="-52"/>
              </a:rPr>
              <a:t>состоит из «дорожных карт» – планов первоочередных мероприятий, направленных на улучшение условий ведения предпринимательской деятельности по наиболее важным и проблемным сферам государственного </a:t>
            </a:r>
            <a:r>
              <a:rPr lang="ru-RU" dirty="0" smtClean="0">
                <a:solidFill>
                  <a:prstClr val="black"/>
                </a:solidFill>
                <a:latin typeface="PT Sans" panose="020B0604020202020204" charset="-52"/>
              </a:rPr>
              <a:t>регулирования</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051" y="5176435"/>
            <a:ext cx="22383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486" y="1362974"/>
            <a:ext cx="3358940" cy="154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121689" y="2813797"/>
            <a:ext cx="6673737" cy="1200329"/>
          </a:xfrm>
          <a:prstGeom prst="rect">
            <a:avLst/>
          </a:prstGeom>
          <a:noFill/>
        </p:spPr>
        <p:txBody>
          <a:bodyPr wrap="square" rtlCol="0">
            <a:spAutoFit/>
          </a:bodyPr>
          <a:lstStyle/>
          <a:p>
            <a:pPr algn="just"/>
            <a:r>
              <a:rPr lang="ru-RU" dirty="0">
                <a:solidFill>
                  <a:prstClr val="black"/>
                </a:solidFill>
                <a:latin typeface="PT Sans" panose="020B0604020202020204" charset="-52"/>
              </a:rPr>
              <a:t>Минэкономразвития России совместно с АНО «Агентство стратегических инициатив по продвижению новых проектов» и предпринимательским сообществом сформулирована Национальная предпринимательская инициатива</a:t>
            </a:r>
          </a:p>
        </p:txBody>
      </p:sp>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035" y="2429569"/>
            <a:ext cx="2266793" cy="15604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236597" y="5205605"/>
            <a:ext cx="4516824" cy="923330"/>
          </a:xfrm>
          <a:prstGeom prst="rect">
            <a:avLst/>
          </a:prstGeom>
        </p:spPr>
        <p:txBody>
          <a:bodyPr wrap="square">
            <a:spAutoFit/>
          </a:bodyPr>
          <a:lstStyle/>
          <a:p>
            <a:pPr marL="285750" indent="-285750" eaLnBrk="0" hangingPunct="0">
              <a:buFont typeface="Arial" panose="020B0604020202020204" pitchFamily="34" charset="0"/>
              <a:buChar char="•"/>
            </a:pPr>
            <a:r>
              <a:rPr lang="ru-RU" dirty="0">
                <a:solidFill>
                  <a:prstClr val="black"/>
                </a:solidFill>
                <a:latin typeface="PT Sans" panose="020B0604020202020204" charset="-52"/>
              </a:rPr>
              <a:t>изменение системы ведения кассовых операций для индивидуальных предпринимателей</a:t>
            </a:r>
          </a:p>
        </p:txBody>
      </p:sp>
      <p:sp>
        <p:nvSpPr>
          <p:cNvPr id="12" name="Прямоугольник 11"/>
          <p:cNvSpPr/>
          <p:nvPr/>
        </p:nvSpPr>
        <p:spPr>
          <a:xfrm>
            <a:off x="177639" y="4117050"/>
            <a:ext cx="4598003" cy="923330"/>
          </a:xfrm>
          <a:prstGeom prst="rect">
            <a:avLst/>
          </a:prstGeom>
        </p:spPr>
        <p:txBody>
          <a:bodyPr wrap="square">
            <a:spAutoFit/>
          </a:bodyPr>
          <a:lstStyle/>
          <a:p>
            <a:pPr marL="285750" indent="-285750" eaLnBrk="0" hangingPunct="0">
              <a:buFont typeface="Arial" panose="020B0604020202020204" pitchFamily="34" charset="0"/>
              <a:buChar char="•"/>
            </a:pPr>
            <a:r>
              <a:rPr lang="ru-RU" dirty="0">
                <a:solidFill>
                  <a:prstClr val="black"/>
                </a:solidFill>
                <a:latin typeface="PT Sans" panose="020B0604020202020204" charset="-52"/>
              </a:rPr>
              <a:t>и</a:t>
            </a:r>
            <a:r>
              <a:rPr lang="ru-RU" dirty="0" smtClean="0">
                <a:solidFill>
                  <a:prstClr val="black"/>
                </a:solidFill>
                <a:latin typeface="PT Sans" panose="020B0604020202020204" charset="-52"/>
              </a:rPr>
              <a:t>зменение </a:t>
            </a:r>
            <a:r>
              <a:rPr lang="ru-RU" dirty="0">
                <a:solidFill>
                  <a:prstClr val="black"/>
                </a:solidFill>
                <a:latin typeface="PT Sans" panose="020B0604020202020204" charset="-52"/>
              </a:rPr>
              <a:t>системы страховых платежей </a:t>
            </a:r>
            <a:r>
              <a:rPr lang="ru-RU" dirty="0" smtClean="0">
                <a:solidFill>
                  <a:prstClr val="black"/>
                </a:solidFill>
                <a:latin typeface="PT Sans" panose="020B0604020202020204" charset="-52"/>
              </a:rPr>
              <a:t>для отдельных </a:t>
            </a:r>
            <a:r>
              <a:rPr lang="ru-RU" dirty="0">
                <a:solidFill>
                  <a:prstClr val="black"/>
                </a:solidFill>
                <a:latin typeface="PT Sans" panose="020B0604020202020204" charset="-52"/>
              </a:rPr>
              <a:t>категорий налогоплательщиков</a:t>
            </a:r>
          </a:p>
        </p:txBody>
      </p:sp>
      <p:sp>
        <p:nvSpPr>
          <p:cNvPr id="41" name="Прямоугольник 40"/>
          <p:cNvSpPr/>
          <p:nvPr/>
        </p:nvSpPr>
        <p:spPr>
          <a:xfrm>
            <a:off x="65315" y="274569"/>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Меры государственной поддержки МСП</a:t>
            </a:r>
          </a:p>
        </p:txBody>
      </p:sp>
      <p:sp>
        <p:nvSpPr>
          <p:cNvPr id="11" name="TextBox 10"/>
          <p:cNvSpPr txBox="1"/>
          <p:nvPr/>
        </p:nvSpPr>
        <p:spPr>
          <a:xfrm>
            <a:off x="5165566" y="5521651"/>
            <a:ext cx="4950390" cy="646331"/>
          </a:xfrm>
          <a:prstGeom prst="rect">
            <a:avLst/>
          </a:prstGeom>
          <a:noFill/>
        </p:spPr>
        <p:txBody>
          <a:bodyPr wrap="square" rtlCol="0">
            <a:spAutoFit/>
          </a:bodyPr>
          <a:lstStyle/>
          <a:p>
            <a:r>
              <a:rPr lang="ru-RU" dirty="0">
                <a:solidFill>
                  <a:prstClr val="black"/>
                </a:solidFill>
                <a:latin typeface="PT Sans" panose="020B0604020202020204" charset="-52"/>
              </a:rPr>
              <a:t>В настоящее время утверждены 12 «дорожных карт»</a:t>
            </a:r>
          </a:p>
        </p:txBody>
      </p:sp>
    </p:spTree>
    <p:extLst>
      <p:ext uri="{BB962C8B-B14F-4D97-AF65-F5344CB8AC3E}">
        <p14:creationId xmlns:p14="http://schemas.microsoft.com/office/powerpoint/2010/main" val="327605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24580"/>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7" name="Прямоугольник 6"/>
          <p:cNvSpPr/>
          <p:nvPr/>
        </p:nvSpPr>
        <p:spPr>
          <a:xfrm>
            <a:off x="96461" y="1085810"/>
            <a:ext cx="11851920" cy="369332"/>
          </a:xfrm>
          <a:prstGeom prst="rect">
            <a:avLst/>
          </a:prstGeom>
        </p:spPr>
        <p:txBody>
          <a:bodyPr wrap="square">
            <a:spAutoFit/>
          </a:bodyPr>
          <a:lstStyle/>
          <a:p>
            <a:r>
              <a:rPr lang="ru-RU" b="1" dirty="0" smtClean="0">
                <a:solidFill>
                  <a:srgbClr val="E1561C"/>
                </a:solidFill>
                <a:latin typeface="PT Sans" panose="020B0604020202020204" charset="-52"/>
                <a:ea typeface="Tahoma" pitchFamily="34" charset="0"/>
                <a:cs typeface="Arial" panose="020B0604020202020204" pitchFamily="34" charset="0"/>
              </a:rPr>
              <a:t>Развитие МСП в </a:t>
            </a:r>
            <a:r>
              <a:rPr lang="ru-RU" b="1" dirty="0">
                <a:solidFill>
                  <a:srgbClr val="E1561C"/>
                </a:solidFill>
                <a:latin typeface="PT Sans" panose="020B0604020202020204" charset="-52"/>
                <a:ea typeface="Tahoma" pitchFamily="34" charset="0"/>
                <a:cs typeface="Arial" panose="020B0604020202020204" pitchFamily="34" charset="0"/>
              </a:rPr>
              <a:t>общем контексте государственной экономической политики и ее отдельных направлений </a:t>
            </a:r>
          </a:p>
        </p:txBody>
      </p:sp>
      <p:grpSp>
        <p:nvGrpSpPr>
          <p:cNvPr id="26" name="Группа 25"/>
          <p:cNvGrpSpPr/>
          <p:nvPr/>
        </p:nvGrpSpPr>
        <p:grpSpPr>
          <a:xfrm>
            <a:off x="65315" y="3491292"/>
            <a:ext cx="963800" cy="619599"/>
            <a:chOff x="0" y="3949049"/>
            <a:chExt cx="1106906" cy="620246"/>
          </a:xfrm>
        </p:grpSpPr>
        <p:sp>
          <p:nvSpPr>
            <p:cNvPr id="27" name="Овал 26"/>
            <p:cNvSpPr/>
            <p:nvPr/>
          </p:nvSpPr>
          <p:spPr>
            <a:xfrm>
              <a:off x="124273" y="3949049"/>
              <a:ext cx="830259" cy="620246"/>
            </a:xfrm>
            <a:prstGeom prst="ellipse">
              <a:avLst/>
            </a:prstGeom>
            <a:solidFill>
              <a:srgbClr val="E15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Прямоугольник 27"/>
            <p:cNvSpPr/>
            <p:nvPr/>
          </p:nvSpPr>
          <p:spPr>
            <a:xfrm>
              <a:off x="0" y="4035706"/>
              <a:ext cx="1106906" cy="461665"/>
            </a:xfrm>
            <a:prstGeom prst="rect">
              <a:avLst/>
            </a:prstGeom>
          </p:spPr>
          <p:txBody>
            <a:bodyPr wrap="square">
              <a:spAutoFit/>
            </a:bodyPr>
            <a:lstStyle/>
            <a:p>
              <a:pPr algn="ctr" defTabSz="1004911">
                <a:defRPr/>
              </a:pPr>
              <a:r>
                <a:rPr lang="ru-RU" sz="2400" b="1" dirty="0" smtClean="0">
                  <a:solidFill>
                    <a:prstClr val="white"/>
                  </a:solidFill>
                  <a:latin typeface="Roboto Slab" pitchFamily="2" charset="0"/>
                  <a:ea typeface="Roboto Slab" pitchFamily="2" charset="0"/>
                  <a:cs typeface="Arial" panose="020B0604020202020204" pitchFamily="34" charset="0"/>
                </a:rPr>
                <a:t>4</a:t>
              </a:r>
              <a:endParaRPr lang="ru-RU" sz="2400" b="1" dirty="0">
                <a:solidFill>
                  <a:prstClr val="white"/>
                </a:solidFill>
                <a:latin typeface="Roboto Slab" pitchFamily="2" charset="0"/>
                <a:ea typeface="Roboto Slab" pitchFamily="2" charset="0"/>
                <a:cs typeface="Arial" panose="020B0604020202020204" pitchFamily="34" charset="0"/>
              </a:endParaRPr>
            </a:p>
          </p:txBody>
        </p:sp>
      </p:grpSp>
      <p:grpSp>
        <p:nvGrpSpPr>
          <p:cNvPr id="32" name="Группа 31"/>
          <p:cNvGrpSpPr/>
          <p:nvPr/>
        </p:nvGrpSpPr>
        <p:grpSpPr>
          <a:xfrm>
            <a:off x="65315" y="1455142"/>
            <a:ext cx="883905" cy="645481"/>
            <a:chOff x="-98111" y="3949049"/>
            <a:chExt cx="1106906" cy="634979"/>
          </a:xfrm>
        </p:grpSpPr>
        <p:sp>
          <p:nvSpPr>
            <p:cNvPr id="33" name="Овал 32"/>
            <p:cNvSpPr/>
            <p:nvPr/>
          </p:nvSpPr>
          <p:spPr>
            <a:xfrm>
              <a:off x="37394" y="3949049"/>
              <a:ext cx="833549" cy="634979"/>
            </a:xfrm>
            <a:prstGeom prst="ellipse">
              <a:avLst/>
            </a:prstGeom>
            <a:solidFill>
              <a:srgbClr val="E15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4" name="Прямоугольник 33"/>
            <p:cNvSpPr/>
            <p:nvPr/>
          </p:nvSpPr>
          <p:spPr>
            <a:xfrm>
              <a:off x="-98111" y="4035706"/>
              <a:ext cx="1106906" cy="461665"/>
            </a:xfrm>
            <a:prstGeom prst="rect">
              <a:avLst/>
            </a:prstGeom>
          </p:spPr>
          <p:txBody>
            <a:bodyPr wrap="square">
              <a:spAutoFit/>
            </a:bodyPr>
            <a:lstStyle/>
            <a:p>
              <a:pPr algn="ctr" defTabSz="1004911">
                <a:defRPr/>
              </a:pPr>
              <a:r>
                <a:rPr lang="ru-RU" sz="2400" b="1" dirty="0" smtClean="0">
                  <a:solidFill>
                    <a:prstClr val="white"/>
                  </a:solidFill>
                  <a:latin typeface="Roboto Slab" pitchFamily="2" charset="0"/>
                  <a:ea typeface="Roboto Slab" pitchFamily="2" charset="0"/>
                  <a:cs typeface="Arial" panose="020B0604020202020204" pitchFamily="34" charset="0"/>
                </a:rPr>
                <a:t>3</a:t>
              </a:r>
              <a:endParaRPr lang="ru-RU" sz="2400" b="1" dirty="0">
                <a:solidFill>
                  <a:prstClr val="white"/>
                </a:solidFill>
                <a:latin typeface="Roboto Slab" pitchFamily="2" charset="0"/>
                <a:ea typeface="Roboto Slab" pitchFamily="2" charset="0"/>
                <a:cs typeface="Arial" panose="020B0604020202020204" pitchFamily="34" charset="0"/>
              </a:endParaRPr>
            </a:p>
          </p:txBody>
        </p:sp>
      </p:grpSp>
      <p:sp>
        <p:nvSpPr>
          <p:cNvPr id="44" name="Номер слайда 3"/>
          <p:cNvSpPr>
            <a:spLocks noGrp="1"/>
          </p:cNvSpPr>
          <p:nvPr>
            <p:ph type="sldNum" sz="quarter" idx="12"/>
          </p:nvPr>
        </p:nvSpPr>
        <p:spPr>
          <a:xfrm>
            <a:off x="915744" y="6322959"/>
            <a:ext cx="520654"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7</a:t>
            </a:r>
          </a:p>
        </p:txBody>
      </p:sp>
      <p:sp>
        <p:nvSpPr>
          <p:cNvPr id="4" name="Прямоугольник 3"/>
          <p:cNvSpPr/>
          <p:nvPr/>
        </p:nvSpPr>
        <p:spPr>
          <a:xfrm>
            <a:off x="793152" y="1568105"/>
            <a:ext cx="3845605" cy="369332"/>
          </a:xfrm>
          <a:prstGeom prst="rect">
            <a:avLst/>
          </a:prstGeom>
        </p:spPr>
        <p:txBody>
          <a:bodyPr wrap="none">
            <a:spAutoFit/>
          </a:bodyPr>
          <a:lstStyle/>
          <a:p>
            <a:r>
              <a:rPr lang="ru-RU" b="1" dirty="0" smtClean="0">
                <a:solidFill>
                  <a:prstClr val="black"/>
                </a:solidFill>
                <a:latin typeface="PT Sans" panose="020B0604020202020204" charset="-52"/>
              </a:rPr>
              <a:t>Земельно-имущественная </a:t>
            </a:r>
            <a:r>
              <a:rPr lang="ru-RU" b="1" dirty="0">
                <a:solidFill>
                  <a:prstClr val="black"/>
                </a:solidFill>
                <a:latin typeface="PT Sans" panose="020B0604020202020204" charset="-52"/>
              </a:rPr>
              <a:t>политика</a:t>
            </a:r>
          </a:p>
        </p:txBody>
      </p:sp>
      <p:sp>
        <p:nvSpPr>
          <p:cNvPr id="6" name="Прямоугольник 5"/>
          <p:cNvSpPr/>
          <p:nvPr/>
        </p:nvSpPr>
        <p:spPr>
          <a:xfrm>
            <a:off x="363316" y="2013965"/>
            <a:ext cx="7265845" cy="1477328"/>
          </a:xfrm>
          <a:prstGeom prst="rect">
            <a:avLst/>
          </a:prstGeom>
        </p:spPr>
        <p:txBody>
          <a:bodyPr wrap="square">
            <a:spAutoFit/>
          </a:bodyPr>
          <a:lstStyle/>
          <a:p>
            <a:pPr algn="just"/>
            <a:r>
              <a:rPr lang="ru-RU" dirty="0" smtClean="0">
                <a:solidFill>
                  <a:prstClr val="black"/>
                </a:solidFill>
                <a:latin typeface="PT Sans" panose="020B0604020202020204" charset="-52"/>
                <a:cs typeface="Arial" panose="020B0604020202020204" pitchFamily="34" charset="0"/>
              </a:rPr>
              <a:t>Законодательные </a:t>
            </a:r>
            <a:r>
              <a:rPr lang="ru-RU" dirty="0">
                <a:solidFill>
                  <a:prstClr val="black"/>
                </a:solidFill>
                <a:latin typeface="PT Sans" panose="020B0604020202020204" charset="-52"/>
                <a:cs typeface="Arial" panose="020B0604020202020204" pitchFamily="34" charset="0"/>
              </a:rPr>
              <a:t>изменения направленные на расширение </a:t>
            </a:r>
            <a:r>
              <a:rPr lang="ru-RU" dirty="0" smtClean="0">
                <a:solidFill>
                  <a:prstClr val="black"/>
                </a:solidFill>
                <a:latin typeface="PT Sans" panose="020B0604020202020204" charset="-52"/>
                <a:cs typeface="Arial" panose="020B0604020202020204" pitchFamily="34" charset="0"/>
              </a:rPr>
              <a:t>числа </a:t>
            </a:r>
            <a:r>
              <a:rPr lang="ru-RU" dirty="0">
                <a:solidFill>
                  <a:prstClr val="black"/>
                </a:solidFill>
                <a:latin typeface="PT Sans" panose="020B0604020202020204" charset="-52"/>
                <a:cs typeface="Arial" panose="020B0604020202020204" pitchFamily="34" charset="0"/>
              </a:rPr>
              <a:t>предпринимателей, имеющих право на преимущественный выкуп помещений, находящихся в государственной или муниципальной собственности,  способствующие укреплению имущественной основы предпринимательской деятельности</a:t>
            </a:r>
          </a:p>
        </p:txBody>
      </p:sp>
      <p:sp>
        <p:nvSpPr>
          <p:cNvPr id="10" name="TextBox 9"/>
          <p:cNvSpPr txBox="1"/>
          <p:nvPr/>
        </p:nvSpPr>
        <p:spPr>
          <a:xfrm>
            <a:off x="896440" y="3616425"/>
            <a:ext cx="6690817" cy="369332"/>
          </a:xfrm>
          <a:prstGeom prst="rect">
            <a:avLst/>
          </a:prstGeom>
          <a:noFill/>
        </p:spPr>
        <p:txBody>
          <a:bodyPr wrap="square" rtlCol="0">
            <a:spAutoFit/>
          </a:bodyPr>
          <a:lstStyle/>
          <a:p>
            <a:r>
              <a:rPr lang="ru-RU" b="1" dirty="0" smtClean="0">
                <a:solidFill>
                  <a:prstClr val="black"/>
                </a:solidFill>
                <a:latin typeface="PT Sans" panose="020B0604020202020204" charset="-52"/>
              </a:rPr>
              <a:t>Внедрение </a:t>
            </a:r>
            <a:r>
              <a:rPr lang="ru-RU" b="1" dirty="0">
                <a:solidFill>
                  <a:prstClr val="black"/>
                </a:solidFill>
                <a:latin typeface="PT Sans" panose="020B0604020202020204" charset="-52"/>
              </a:rPr>
              <a:t>системы оценки регулирующего </a:t>
            </a:r>
            <a:r>
              <a:rPr lang="ru-RU" b="1" dirty="0" smtClean="0">
                <a:solidFill>
                  <a:prstClr val="black"/>
                </a:solidFill>
                <a:latin typeface="PT Sans" panose="020B0604020202020204" charset="-52"/>
              </a:rPr>
              <a:t>воздействия </a:t>
            </a:r>
            <a:endParaRPr lang="ru-RU" b="1" dirty="0">
              <a:solidFill>
                <a:prstClr val="black"/>
              </a:solidFill>
              <a:latin typeface="PT Sans" panose="020B0604020202020204" charset="-52"/>
            </a:endParaRPr>
          </a:p>
        </p:txBody>
      </p:sp>
      <p:sp>
        <p:nvSpPr>
          <p:cNvPr id="20" name="TextBox 19"/>
          <p:cNvSpPr txBox="1"/>
          <p:nvPr/>
        </p:nvSpPr>
        <p:spPr>
          <a:xfrm>
            <a:off x="173521" y="3993512"/>
            <a:ext cx="7661291" cy="2523768"/>
          </a:xfrm>
          <a:prstGeom prst="rect">
            <a:avLst/>
          </a:prstGeom>
          <a:noFill/>
        </p:spPr>
        <p:txBody>
          <a:bodyPr wrap="square" rtlCol="0">
            <a:spAutoFit/>
          </a:bodyPr>
          <a:lstStyle/>
          <a:p>
            <a:pPr algn="just"/>
            <a:r>
              <a:rPr lang="ru-RU" sz="1400" dirty="0" smtClean="0">
                <a:solidFill>
                  <a:prstClr val="black"/>
                </a:solidFill>
                <a:latin typeface="PT Sans" panose="020B0604020202020204" charset="-52"/>
              </a:rPr>
              <a:t>Определение </a:t>
            </a:r>
            <a:r>
              <a:rPr lang="ru-RU" sz="1400" dirty="0">
                <a:solidFill>
                  <a:prstClr val="black"/>
                </a:solidFill>
                <a:latin typeface="PT Sans" panose="020B0604020202020204" charset="-52"/>
              </a:rPr>
              <a:t>и оценка возможных положительных и отрицательных последствий принятия проекта нормативного правового акта на основе анализа проблемы, цели ее регулирования и возможных способов </a:t>
            </a:r>
            <a:r>
              <a:rPr lang="ru-RU" sz="1400" dirty="0" smtClean="0">
                <a:solidFill>
                  <a:prstClr val="black"/>
                </a:solidFill>
                <a:latin typeface="PT Sans" panose="020B0604020202020204" charset="-52"/>
              </a:rPr>
              <a:t>решения</a:t>
            </a:r>
          </a:p>
          <a:p>
            <a:pPr algn="just"/>
            <a:endParaRPr lang="ru-RU" sz="1400" dirty="0" smtClean="0">
              <a:solidFill>
                <a:prstClr val="black"/>
              </a:solidFill>
              <a:latin typeface="PT Sans" panose="020B0604020202020204" charset="-52"/>
            </a:endParaRPr>
          </a:p>
          <a:p>
            <a:pPr algn="just"/>
            <a:r>
              <a:rPr lang="ru-RU" sz="1400" dirty="0" smtClean="0">
                <a:solidFill>
                  <a:prstClr val="black"/>
                </a:solidFill>
                <a:latin typeface="PT Sans" panose="020B0604020202020204" charset="-52"/>
              </a:rPr>
              <a:t>С </a:t>
            </a:r>
            <a:r>
              <a:rPr lang="ru-RU" sz="1400" dirty="0">
                <a:solidFill>
                  <a:prstClr val="black"/>
                </a:solidFill>
                <a:latin typeface="PT Sans" panose="020B0604020202020204" charset="-52"/>
              </a:rPr>
              <a:t>2010 года по настоящее время проведена оценка более 2,5 тыс. проектов нормативных правовых </a:t>
            </a:r>
            <a:r>
              <a:rPr lang="ru-RU" sz="1400" dirty="0" smtClean="0">
                <a:solidFill>
                  <a:prstClr val="black"/>
                </a:solidFill>
                <a:latin typeface="PT Sans" panose="020B0604020202020204" charset="-52"/>
              </a:rPr>
              <a:t>актов</a:t>
            </a:r>
          </a:p>
          <a:p>
            <a:pPr algn="just"/>
            <a:r>
              <a:rPr lang="ru-RU" sz="1400" dirty="0">
                <a:solidFill>
                  <a:prstClr val="black"/>
                </a:solidFill>
                <a:latin typeface="PT Sans" panose="020B0604020202020204" charset="-52"/>
              </a:rPr>
              <a:t>76 субъектах Российской Федерации определен уполномоченный орган по проведению </a:t>
            </a:r>
            <a:r>
              <a:rPr lang="ru-RU" sz="1400" dirty="0" smtClean="0">
                <a:solidFill>
                  <a:prstClr val="black"/>
                </a:solidFill>
                <a:latin typeface="PT Sans" panose="020B0604020202020204" charset="-52"/>
              </a:rPr>
              <a:t>оценки регулирующего воздействия, </a:t>
            </a:r>
            <a:r>
              <a:rPr lang="ru-RU" sz="1400" dirty="0">
                <a:solidFill>
                  <a:prstClr val="black"/>
                </a:solidFill>
                <a:latin typeface="PT Sans" panose="020B0604020202020204" charset="-52"/>
              </a:rPr>
              <a:t>75 регионов приняли нормативные правовые акты, устанавливающие порядок проведения </a:t>
            </a:r>
            <a:r>
              <a:rPr lang="ru-RU" sz="1400" dirty="0" smtClean="0">
                <a:solidFill>
                  <a:prstClr val="black"/>
                </a:solidFill>
                <a:latin typeface="PT Sans" panose="020B0604020202020204" charset="-52"/>
              </a:rPr>
              <a:t>оценки регулирующего воздействия </a:t>
            </a:r>
            <a:r>
              <a:rPr lang="ru-RU" sz="1400" dirty="0">
                <a:solidFill>
                  <a:prstClr val="black"/>
                </a:solidFill>
                <a:latin typeface="PT Sans" panose="020B0604020202020204" charset="-52"/>
              </a:rPr>
              <a:t>проектов актов и экспертизы действующих нормативных правовых актов субъектов Российской </a:t>
            </a:r>
            <a:r>
              <a:rPr lang="ru-RU" sz="1400" dirty="0" smtClean="0">
                <a:solidFill>
                  <a:prstClr val="black"/>
                </a:solidFill>
                <a:latin typeface="PT Sans" panose="020B0604020202020204" charset="-52"/>
              </a:rPr>
              <a:t>Федерации</a:t>
            </a:r>
            <a:endParaRPr lang="ru-RU" dirty="0">
              <a:solidFill>
                <a:prstClr val="black"/>
              </a:solidFill>
              <a:latin typeface="PT Sans" panose="020B0604020202020204" charset="-52"/>
            </a:endParaRPr>
          </a:p>
          <a:p>
            <a:pPr marL="285750" indent="-285750">
              <a:buFont typeface="Arial" panose="020B0604020202020204" pitchFamily="34" charset="0"/>
              <a:buChar char="•"/>
            </a:pPr>
            <a:endParaRPr lang="ru-RU" dirty="0" smtClean="0">
              <a:solidFill>
                <a:prstClr val="black"/>
              </a:solidFill>
            </a:endParaRPr>
          </a:p>
        </p:txBody>
      </p:sp>
      <p:grpSp>
        <p:nvGrpSpPr>
          <p:cNvPr id="46" name="Группа 45"/>
          <p:cNvGrpSpPr/>
          <p:nvPr/>
        </p:nvGrpSpPr>
        <p:grpSpPr>
          <a:xfrm>
            <a:off x="7351294" y="1525294"/>
            <a:ext cx="1106906" cy="634979"/>
            <a:chOff x="0" y="3949049"/>
            <a:chExt cx="1106906" cy="634979"/>
          </a:xfrm>
        </p:grpSpPr>
        <p:sp>
          <p:nvSpPr>
            <p:cNvPr id="47" name="Овал 46"/>
            <p:cNvSpPr/>
            <p:nvPr/>
          </p:nvSpPr>
          <p:spPr>
            <a:xfrm>
              <a:off x="235964" y="3949049"/>
              <a:ext cx="634979" cy="634979"/>
            </a:xfrm>
            <a:prstGeom prst="ellipse">
              <a:avLst/>
            </a:prstGeom>
            <a:solidFill>
              <a:srgbClr val="E15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8" name="Прямоугольник 47"/>
            <p:cNvSpPr/>
            <p:nvPr/>
          </p:nvSpPr>
          <p:spPr>
            <a:xfrm>
              <a:off x="0" y="4035706"/>
              <a:ext cx="1106906" cy="461665"/>
            </a:xfrm>
            <a:prstGeom prst="rect">
              <a:avLst/>
            </a:prstGeom>
          </p:spPr>
          <p:txBody>
            <a:bodyPr wrap="square">
              <a:spAutoFit/>
            </a:bodyPr>
            <a:lstStyle/>
            <a:p>
              <a:pPr algn="ctr" defTabSz="1004911">
                <a:defRPr/>
              </a:pPr>
              <a:r>
                <a:rPr lang="ru-RU" sz="2400" b="1" dirty="0" smtClean="0">
                  <a:solidFill>
                    <a:prstClr val="white"/>
                  </a:solidFill>
                  <a:latin typeface="Roboto Slab" pitchFamily="2" charset="0"/>
                  <a:ea typeface="Roboto Slab" pitchFamily="2" charset="0"/>
                  <a:cs typeface="Arial" panose="020B0604020202020204" pitchFamily="34" charset="0"/>
                </a:rPr>
                <a:t>5</a:t>
              </a:r>
              <a:endParaRPr lang="ru-RU" sz="2400" b="1" dirty="0">
                <a:solidFill>
                  <a:prstClr val="white"/>
                </a:solidFill>
                <a:latin typeface="Roboto Slab" pitchFamily="2" charset="0"/>
                <a:ea typeface="Roboto Slab" pitchFamily="2" charset="0"/>
                <a:cs typeface="Arial" panose="020B0604020202020204" pitchFamily="34" charset="0"/>
              </a:endParaRPr>
            </a:p>
          </p:txBody>
        </p:sp>
      </p:grpSp>
      <p:sp>
        <p:nvSpPr>
          <p:cNvPr id="21" name="TextBox 20"/>
          <p:cNvSpPr txBox="1"/>
          <p:nvPr/>
        </p:nvSpPr>
        <p:spPr>
          <a:xfrm>
            <a:off x="8290781" y="1475772"/>
            <a:ext cx="3751540" cy="923330"/>
          </a:xfrm>
          <a:prstGeom prst="rect">
            <a:avLst/>
          </a:prstGeom>
          <a:noFill/>
        </p:spPr>
        <p:txBody>
          <a:bodyPr wrap="square" rtlCol="0">
            <a:spAutoFit/>
          </a:bodyPr>
          <a:lstStyle/>
          <a:p>
            <a:pPr marL="0" lvl="1"/>
            <a:r>
              <a:rPr lang="ru-RU" b="1" dirty="0">
                <a:solidFill>
                  <a:prstClr val="black"/>
                </a:solidFill>
                <a:latin typeface="PT Sans" panose="020B0604020202020204" charset="-52"/>
              </a:rPr>
              <a:t>Формирование института уполномоченного по защите прав </a:t>
            </a:r>
            <a:r>
              <a:rPr lang="ru-RU" b="1" dirty="0" smtClean="0">
                <a:solidFill>
                  <a:prstClr val="black"/>
                </a:solidFill>
                <a:latin typeface="PT Sans" panose="020B0604020202020204" charset="-52"/>
              </a:rPr>
              <a:t>предпринимателей</a:t>
            </a:r>
            <a:endParaRPr lang="ru-RU" sz="1600" dirty="0">
              <a:solidFill>
                <a:prstClr val="black"/>
              </a:solidFill>
              <a:latin typeface="PT Sans" panose="020B0604020202020204" charset="-52"/>
            </a:endParaRPr>
          </a:p>
        </p:txBody>
      </p:sp>
      <p:sp>
        <p:nvSpPr>
          <p:cNvPr id="22" name="TextBox 21"/>
          <p:cNvSpPr txBox="1"/>
          <p:nvPr/>
        </p:nvSpPr>
        <p:spPr>
          <a:xfrm>
            <a:off x="8354646" y="2541230"/>
            <a:ext cx="3593734" cy="3416320"/>
          </a:xfrm>
          <a:prstGeom prst="rect">
            <a:avLst/>
          </a:prstGeom>
          <a:noFill/>
        </p:spPr>
        <p:txBody>
          <a:bodyPr wrap="square" rtlCol="0">
            <a:spAutoFit/>
          </a:bodyPr>
          <a:lstStyle/>
          <a:p>
            <a:r>
              <a:rPr lang="ru-RU" dirty="0">
                <a:solidFill>
                  <a:prstClr val="black"/>
                </a:solidFill>
                <a:latin typeface="PT Sans" panose="020B0604020202020204" charset="-52"/>
              </a:rPr>
              <a:t>С  целью  обеспечения  эффективной  защиты  прав  и  интересов  предпринимателей в 2012-2013 годах заработал институт уполномоченного по защите прав </a:t>
            </a:r>
            <a:r>
              <a:rPr lang="ru-RU" dirty="0" smtClean="0">
                <a:solidFill>
                  <a:prstClr val="black"/>
                </a:solidFill>
                <a:latin typeface="PT Sans" panose="020B0604020202020204" charset="-52"/>
              </a:rPr>
              <a:t>предпринимателей.</a:t>
            </a:r>
          </a:p>
          <a:p>
            <a:endParaRPr lang="ru-RU" dirty="0" smtClean="0">
              <a:solidFill>
                <a:prstClr val="black"/>
              </a:solidFill>
              <a:latin typeface="PT Sans" panose="020B0604020202020204" charset="-52"/>
            </a:endParaRPr>
          </a:p>
          <a:p>
            <a:r>
              <a:rPr lang="ru-RU" dirty="0" smtClean="0">
                <a:solidFill>
                  <a:prstClr val="black"/>
                </a:solidFill>
                <a:latin typeface="PT Sans" panose="020B0604020202020204" charset="-52"/>
              </a:rPr>
              <a:t>По </a:t>
            </a:r>
            <a:r>
              <a:rPr lang="ru-RU" dirty="0">
                <a:solidFill>
                  <a:prstClr val="black"/>
                </a:solidFill>
                <a:latin typeface="PT Sans" panose="020B0604020202020204" charset="-52"/>
              </a:rPr>
              <a:t>состоянию на 1 июля 2014 года институт регионального бизнес-омбудсмена создан в 83 субъектах Российской Федерации</a:t>
            </a:r>
          </a:p>
        </p:txBody>
      </p:sp>
      <p:sp>
        <p:nvSpPr>
          <p:cNvPr id="63" name="Прямоугольник 62"/>
          <p:cNvSpPr/>
          <p:nvPr/>
        </p:nvSpPr>
        <p:spPr>
          <a:xfrm>
            <a:off x="65315" y="274569"/>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Меры государственной поддержки МСП</a:t>
            </a:r>
          </a:p>
        </p:txBody>
      </p:sp>
    </p:spTree>
    <p:extLst>
      <p:ext uri="{BB962C8B-B14F-4D97-AF65-F5344CB8AC3E}">
        <p14:creationId xmlns:p14="http://schemas.microsoft.com/office/powerpoint/2010/main" val="126786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с одним вырезанным скругленным углом 15"/>
          <p:cNvSpPr/>
          <p:nvPr/>
        </p:nvSpPr>
        <p:spPr>
          <a:xfrm>
            <a:off x="8547653" y="2041070"/>
            <a:ext cx="3644347" cy="4185826"/>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nSpc>
                <a:spcPct val="115000"/>
              </a:lnSpc>
              <a:spcAft>
                <a:spcPts val="1000"/>
              </a:spcAft>
              <a:tabLst>
                <a:tab pos="457200" algn="l"/>
              </a:tabLst>
            </a:pPr>
            <a:r>
              <a:rPr lang="ru-RU" sz="1400" b="1" dirty="0">
                <a:solidFill>
                  <a:prstClr val="white"/>
                </a:solidFill>
                <a:latin typeface="PT Sans" panose="020B0604020202020204" charset="-52"/>
              </a:rPr>
              <a:t>4</a:t>
            </a:r>
            <a:r>
              <a:rPr lang="ru-RU" sz="1400" b="1" dirty="0" smtClean="0">
                <a:solidFill>
                  <a:prstClr val="white"/>
                </a:solidFill>
                <a:latin typeface="PT Sans" panose="020B0604020202020204" charset="-52"/>
              </a:rPr>
              <a:t>. </a:t>
            </a:r>
            <a:r>
              <a:rPr lang="ru-RU" sz="1400" b="1" dirty="0">
                <a:solidFill>
                  <a:prstClr val="white"/>
                </a:solidFill>
                <a:latin typeface="PT Sans" panose="020B0604020202020204" charset="-52"/>
                <a:ea typeface="Calibri"/>
                <a:cs typeface="Times New Roman"/>
              </a:rPr>
              <a:t>Заказчик при определении поставщика (подрядчика, исполнителя) вправе установить требование к поставщику (подрядчику, исполнителю), не являющемуся МСП, о привлечении к исполнению контракта субподрядчиков, соисполнителей из числа МСП (в контракт включается обязательное условие о гражданско-правовой ответственности поставщиков за неисполнение условия о привлечении к исполнению контрактов субподрядчиков, соисполнителей из числа </a:t>
            </a:r>
            <a:r>
              <a:rPr lang="ru-RU" sz="1400" b="1" dirty="0" smtClean="0">
                <a:solidFill>
                  <a:prstClr val="white"/>
                </a:solidFill>
                <a:latin typeface="PT Sans" panose="020B0604020202020204" charset="-52"/>
                <a:ea typeface="Calibri"/>
                <a:cs typeface="Times New Roman"/>
              </a:rPr>
              <a:t>МСП)</a:t>
            </a:r>
            <a:endParaRPr lang="ru-RU" sz="1400" b="1" dirty="0">
              <a:solidFill>
                <a:prstClr val="white"/>
              </a:solidFill>
              <a:latin typeface="PT Sans" panose="020B0604020202020204" charset="-52"/>
              <a:ea typeface="Calibri"/>
              <a:cs typeface="Times New Roman"/>
            </a:endParaRPr>
          </a:p>
        </p:txBody>
      </p:sp>
      <p:sp>
        <p:nvSpPr>
          <p:cNvPr id="5" name="Прямоугольник 4"/>
          <p:cNvSpPr/>
          <p:nvPr/>
        </p:nvSpPr>
        <p:spPr>
          <a:xfrm>
            <a:off x="0" y="100103"/>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44" y="6322959"/>
            <a:ext cx="520654"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8</a:t>
            </a:r>
          </a:p>
        </p:txBody>
      </p:sp>
      <p:sp>
        <p:nvSpPr>
          <p:cNvPr id="7" name="Прямоугольник 6"/>
          <p:cNvSpPr/>
          <p:nvPr/>
        </p:nvSpPr>
        <p:spPr>
          <a:xfrm>
            <a:off x="65314" y="252474"/>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Меры государственной поддержки МСП</a:t>
            </a:r>
          </a:p>
        </p:txBody>
      </p:sp>
      <p:sp>
        <p:nvSpPr>
          <p:cNvPr id="14" name="Прямоугольник с одним вырезанным скругленным углом 13"/>
          <p:cNvSpPr/>
          <p:nvPr/>
        </p:nvSpPr>
        <p:spPr>
          <a:xfrm>
            <a:off x="-2" y="2041072"/>
            <a:ext cx="2114551" cy="3380014"/>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400" b="1" dirty="0" smtClean="0">
                <a:solidFill>
                  <a:prstClr val="white"/>
                </a:solidFill>
                <a:latin typeface="PT Sans" panose="020B0604020202020204" charset="-52"/>
              </a:rPr>
              <a:t> 1</a:t>
            </a:r>
            <a:r>
              <a:rPr lang="ru-RU" sz="1400" b="1" dirty="0">
                <a:solidFill>
                  <a:prstClr val="white"/>
                </a:solidFill>
                <a:latin typeface="PT Sans" panose="020B0604020202020204" charset="-52"/>
              </a:rPr>
              <a:t>. С 1 января 2015 г. заказчик обязан осуществлять закупки товаров, работ, услуг у субъектов МСП в объеме не менее чем 15% от </a:t>
            </a:r>
            <a:r>
              <a:rPr lang="ru-RU" sz="1400" b="1" dirty="0" smtClean="0">
                <a:solidFill>
                  <a:prstClr val="white"/>
                </a:solidFill>
                <a:latin typeface="PT Sans" panose="020B0604020202020204" charset="-52"/>
              </a:rPr>
              <a:t>совокупного </a:t>
            </a:r>
            <a:r>
              <a:rPr lang="ru-RU" sz="1400" b="1" dirty="0">
                <a:solidFill>
                  <a:prstClr val="white"/>
                </a:solidFill>
                <a:latin typeface="PT Sans" panose="020B0604020202020204" charset="-52"/>
              </a:rPr>
              <a:t>годового объема закупок</a:t>
            </a:r>
          </a:p>
        </p:txBody>
      </p:sp>
      <p:sp>
        <p:nvSpPr>
          <p:cNvPr id="17" name="Прямоугольник с одним вырезанным скругленным углом 16"/>
          <p:cNvSpPr/>
          <p:nvPr/>
        </p:nvSpPr>
        <p:spPr>
          <a:xfrm>
            <a:off x="2114550" y="2087237"/>
            <a:ext cx="1298121" cy="3333849"/>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15000"/>
              </a:lnSpc>
              <a:spcAft>
                <a:spcPts val="1000"/>
              </a:spcAft>
              <a:tabLst>
                <a:tab pos="457200" algn="l"/>
              </a:tabLst>
            </a:pPr>
            <a:r>
              <a:rPr lang="ru-RU" sz="1400" b="1" dirty="0" smtClean="0">
                <a:solidFill>
                  <a:prstClr val="black"/>
                </a:solidFill>
                <a:latin typeface="PT Sans" panose="020B0604020202020204" charset="-52"/>
                <a:ea typeface="Calibri"/>
                <a:cs typeface="Times New Roman"/>
              </a:rPr>
              <a:t>2. </a:t>
            </a:r>
            <a:r>
              <a:rPr lang="ru-RU" sz="1400" b="1" dirty="0">
                <a:solidFill>
                  <a:prstClr val="black"/>
                </a:solidFill>
                <a:latin typeface="PT Sans" panose="020B0604020202020204" charset="-52"/>
                <a:ea typeface="Calibri"/>
                <a:cs typeface="Times New Roman"/>
              </a:rPr>
              <a:t>По итогам года заказчик обязан составить отчет об объеме закупок у МСП</a:t>
            </a:r>
          </a:p>
        </p:txBody>
      </p:sp>
      <p:sp>
        <p:nvSpPr>
          <p:cNvPr id="13" name="Прямоугольник с одним вырезанным скругленным углом 12"/>
          <p:cNvSpPr/>
          <p:nvPr/>
        </p:nvSpPr>
        <p:spPr>
          <a:xfrm>
            <a:off x="5551714" y="2041071"/>
            <a:ext cx="2995939" cy="4185825"/>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15000"/>
              </a:lnSpc>
              <a:spcAft>
                <a:spcPts val="1000"/>
              </a:spcAft>
              <a:tabLst>
                <a:tab pos="457200" algn="l"/>
              </a:tabLst>
            </a:pPr>
            <a:r>
              <a:rPr lang="ru-RU" sz="1400" b="1" dirty="0" smtClean="0">
                <a:solidFill>
                  <a:prstClr val="black"/>
                </a:solidFill>
                <a:latin typeface="PT Sans" panose="020B0604020202020204" charset="-52"/>
              </a:rPr>
              <a:t>3. </a:t>
            </a:r>
            <a:r>
              <a:rPr lang="ru-RU" sz="1400" b="1" dirty="0">
                <a:solidFill>
                  <a:prstClr val="black"/>
                </a:solidFill>
                <a:latin typeface="PT Sans" panose="020B0604020202020204" charset="-52"/>
                <a:ea typeface="Calibri"/>
                <a:cs typeface="Times New Roman"/>
              </a:rPr>
              <a:t>Заказчики обязаны осуществлять закупки у МСП путем проведения открытых конкурсов, конкурсов с ограниченным участием, двухэтапных конкурсов, электронных аукционов, запросов котировок, запросов предложений, в которых участниками закупок являются только МСП</a:t>
            </a:r>
          </a:p>
          <a:p>
            <a:pPr>
              <a:lnSpc>
                <a:spcPct val="115000"/>
              </a:lnSpc>
              <a:spcAft>
                <a:spcPts val="1000"/>
              </a:spcAft>
              <a:tabLst>
                <a:tab pos="457200" algn="l"/>
              </a:tabLst>
            </a:pPr>
            <a:r>
              <a:rPr lang="ru-RU" sz="1400" b="1" dirty="0">
                <a:solidFill>
                  <a:prstClr val="black"/>
                </a:solidFill>
                <a:latin typeface="PT Sans" panose="020B0604020202020204" charset="-52"/>
                <a:ea typeface="Calibri"/>
                <a:cs typeface="Times New Roman"/>
              </a:rPr>
              <a:t>При этом начальная (максимальная) цена контракта не должна превышать двадцать миллионов рублей</a:t>
            </a:r>
          </a:p>
        </p:txBody>
      </p:sp>
      <p:sp>
        <p:nvSpPr>
          <p:cNvPr id="12" name="Прямоугольник с одним вырезанным скругленным углом 11"/>
          <p:cNvSpPr/>
          <p:nvPr/>
        </p:nvSpPr>
        <p:spPr>
          <a:xfrm>
            <a:off x="3412672" y="2041073"/>
            <a:ext cx="2139042" cy="3380013"/>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nSpc>
                <a:spcPct val="115000"/>
              </a:lnSpc>
              <a:spcAft>
                <a:spcPts val="1000"/>
              </a:spcAft>
            </a:pPr>
            <a:endParaRPr lang="ru-RU" sz="1200" b="1" dirty="0">
              <a:solidFill>
                <a:prstClr val="white"/>
              </a:solidFill>
              <a:ea typeface="Calibri"/>
              <a:cs typeface="Times New Roman"/>
            </a:endParaRPr>
          </a:p>
        </p:txBody>
      </p:sp>
      <p:sp>
        <p:nvSpPr>
          <p:cNvPr id="2" name="Прямоугольник 1"/>
          <p:cNvSpPr/>
          <p:nvPr/>
        </p:nvSpPr>
        <p:spPr>
          <a:xfrm>
            <a:off x="132903" y="1071574"/>
            <a:ext cx="4681090" cy="369332"/>
          </a:xfrm>
          <a:prstGeom prst="rect">
            <a:avLst/>
          </a:prstGeom>
        </p:spPr>
        <p:txBody>
          <a:bodyPr wrap="none">
            <a:spAutoFit/>
          </a:bodyPr>
          <a:lstStyle/>
          <a:p>
            <a:r>
              <a:rPr lang="ru-RU" b="1" dirty="0">
                <a:solidFill>
                  <a:prstClr val="black"/>
                </a:solidFill>
                <a:latin typeface="PT Sans" panose="020B0604020202020204" charset="-52"/>
              </a:rPr>
              <a:t>Развитие системы государственных закупок</a:t>
            </a:r>
          </a:p>
        </p:txBody>
      </p:sp>
      <p:sp>
        <p:nvSpPr>
          <p:cNvPr id="4" name="Прямоугольник 3"/>
          <p:cNvSpPr/>
          <p:nvPr/>
        </p:nvSpPr>
        <p:spPr>
          <a:xfrm>
            <a:off x="132903" y="1440906"/>
            <a:ext cx="11950240" cy="646331"/>
          </a:xfrm>
          <a:prstGeom prst="rect">
            <a:avLst/>
          </a:prstGeom>
        </p:spPr>
        <p:txBody>
          <a:bodyPr wrap="square">
            <a:spAutoFit/>
          </a:bodyPr>
          <a:lstStyle/>
          <a:p>
            <a:r>
              <a:rPr lang="ru-RU" b="1" dirty="0">
                <a:solidFill>
                  <a:srgbClr val="E1561C"/>
                </a:solidFill>
                <a:latin typeface="PT Sans" panose="020B0604020202020204" charset="-52"/>
                <a:ea typeface="Tahoma" pitchFamily="34" charset="0"/>
                <a:cs typeface="Arial" panose="020B0604020202020204" pitchFamily="34" charset="0"/>
              </a:rPr>
              <a:t>Поддержка МСП в рамках Федерального закона от 05.04.2013 № 44-ФЗ </a:t>
            </a:r>
            <a:r>
              <a:rPr lang="ru-RU" b="1" dirty="0" smtClean="0">
                <a:solidFill>
                  <a:srgbClr val="E1561C"/>
                </a:solidFill>
                <a:latin typeface="PT Sans" panose="020B0604020202020204" charset="-52"/>
                <a:ea typeface="Tahoma" pitchFamily="34" charset="0"/>
                <a:cs typeface="Arial" panose="020B0604020202020204" pitchFamily="34" charset="0"/>
              </a:rPr>
              <a:t>«О </a:t>
            </a:r>
            <a:r>
              <a:rPr lang="ru-RU" b="1" dirty="0">
                <a:solidFill>
                  <a:srgbClr val="E1561C"/>
                </a:solidFill>
                <a:latin typeface="PT Sans" panose="020B0604020202020204" charset="-52"/>
                <a:ea typeface="Tahoma" pitchFamily="34" charset="0"/>
                <a:cs typeface="Arial" panose="020B0604020202020204" pitchFamily="34" charset="0"/>
              </a:rPr>
              <a:t>контрактной системе в сфере закупок товаров, работ, услуг для обеспечения государственных и муниципальных нужд»</a:t>
            </a:r>
          </a:p>
        </p:txBody>
      </p:sp>
      <p:sp>
        <p:nvSpPr>
          <p:cNvPr id="8" name="TextBox 7"/>
          <p:cNvSpPr txBox="1"/>
          <p:nvPr/>
        </p:nvSpPr>
        <p:spPr>
          <a:xfrm>
            <a:off x="3453493" y="2391500"/>
            <a:ext cx="2057400" cy="3108543"/>
          </a:xfrm>
          <a:prstGeom prst="rect">
            <a:avLst/>
          </a:prstGeom>
          <a:noFill/>
        </p:spPr>
        <p:txBody>
          <a:bodyPr wrap="square" rtlCol="0">
            <a:spAutoFit/>
          </a:bodyPr>
          <a:lstStyle/>
          <a:p>
            <a:r>
              <a:rPr lang="ru-RU" sz="1400" dirty="0" smtClean="0">
                <a:solidFill>
                  <a:prstClr val="white"/>
                </a:solidFill>
                <a:latin typeface="PT Sans" panose="020B0604020202020204" charset="-52"/>
              </a:rPr>
              <a:t>2. </a:t>
            </a:r>
            <a:r>
              <a:rPr lang="ru-RU" sz="1400" dirty="0">
                <a:solidFill>
                  <a:prstClr val="white"/>
                </a:solidFill>
                <a:latin typeface="PT Sans" panose="020B0604020202020204" charset="-52"/>
              </a:rPr>
              <a:t>Заказчик обязан включать в контракт, заключаемый с МСП  условия об оплате заказчиком поставленного товара, выполненной работы, оказанной услуги, отдельных этапов исполнения контракта не более чем в течение 30 дней с даты подписания заказчиком документа о приемке</a:t>
            </a:r>
          </a:p>
        </p:txBody>
      </p:sp>
      <p:sp>
        <p:nvSpPr>
          <p:cNvPr id="3" name="TextBox 2"/>
          <p:cNvSpPr txBox="1"/>
          <p:nvPr/>
        </p:nvSpPr>
        <p:spPr>
          <a:xfrm>
            <a:off x="20410" y="5464700"/>
            <a:ext cx="54864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800" dirty="0">
                <a:solidFill>
                  <a:prstClr val="black"/>
                </a:solidFill>
                <a:latin typeface="PT Sans" panose="020B0604020202020204" charset="-52"/>
              </a:rPr>
              <a:t>Осуществление закупок товаров, работ, услуг для обеспечения государственных и муниципальных нужд </a:t>
            </a:r>
            <a:r>
              <a:rPr lang="ru-RU" sz="800" dirty="0" smtClean="0">
                <a:solidFill>
                  <a:prstClr val="black"/>
                </a:solidFill>
                <a:latin typeface="PT Sans" panose="020B0604020202020204" charset="-52"/>
              </a:rPr>
              <a:t>у МСП  </a:t>
            </a:r>
            <a:r>
              <a:rPr lang="ru-RU" sz="800" b="1" dirty="0" smtClean="0">
                <a:solidFill>
                  <a:prstClr val="black"/>
                </a:solidFill>
                <a:latin typeface="PT Sans" panose="020B0604020202020204" charset="-52"/>
              </a:rPr>
              <a:t>менее </a:t>
            </a:r>
            <a:r>
              <a:rPr lang="ru-RU" sz="800" b="1" dirty="0">
                <a:solidFill>
                  <a:prstClr val="black"/>
                </a:solidFill>
                <a:latin typeface="PT Sans" panose="020B0604020202020204" charset="-52"/>
              </a:rPr>
              <a:t>размера, </a:t>
            </a:r>
            <a:r>
              <a:rPr lang="ru-RU" sz="800" dirty="0" smtClean="0">
                <a:solidFill>
                  <a:prstClr val="black"/>
                </a:solidFill>
                <a:latin typeface="PT Sans" panose="020B0604020202020204" charset="-52"/>
              </a:rPr>
              <a:t>предусмотренного 44-ФЗ - влечет </a:t>
            </a:r>
            <a:r>
              <a:rPr lang="ru-RU" sz="800" dirty="0">
                <a:solidFill>
                  <a:prstClr val="black"/>
                </a:solidFill>
                <a:latin typeface="PT Sans" panose="020B0604020202020204" charset="-52"/>
              </a:rPr>
              <a:t>наложение административного штрафа на должностных лиц в размере пятидесяти тысяч рублей</a:t>
            </a:r>
            <a:r>
              <a:rPr lang="ru-RU" sz="800" dirty="0" smtClean="0">
                <a:solidFill>
                  <a:prstClr val="black"/>
                </a:solidFill>
                <a:latin typeface="PT Sans" panose="020B0604020202020204" charset="-52"/>
              </a:rPr>
              <a:t>. (</a:t>
            </a:r>
            <a:r>
              <a:rPr lang="ru-RU" sz="800" dirty="0">
                <a:solidFill>
                  <a:prstClr val="black"/>
                </a:solidFill>
                <a:latin typeface="PT Sans" panose="020B0604020202020204" charset="-52"/>
              </a:rPr>
              <a:t>часть 11 в ред. Федерального закона от 28.12.2013 N 396-ФЗ</a:t>
            </a:r>
            <a:r>
              <a:rPr lang="ru-RU" sz="800" dirty="0" smtClean="0">
                <a:solidFill>
                  <a:prstClr val="black"/>
                </a:solidFill>
                <a:latin typeface="PT Sans" panose="020B0604020202020204" charset="-52"/>
              </a:rPr>
              <a:t>)</a:t>
            </a:r>
            <a:endParaRPr lang="ru-RU" sz="800" dirty="0">
              <a:solidFill>
                <a:prstClr val="black"/>
              </a:solidFill>
              <a:latin typeface="PT Sans" panose="020B0604020202020204" charset="-52"/>
            </a:endParaRPr>
          </a:p>
          <a:p>
            <a:r>
              <a:rPr lang="ru-RU" sz="800" b="1" dirty="0">
                <a:solidFill>
                  <a:prstClr val="black"/>
                </a:solidFill>
                <a:latin typeface="PT Sans" panose="020B0604020202020204" charset="-52"/>
              </a:rPr>
              <a:t>ст. 7.30, </a:t>
            </a:r>
            <a:r>
              <a:rPr lang="ru-RU" sz="800" b="1" dirty="0" smtClean="0">
                <a:solidFill>
                  <a:prstClr val="black"/>
                </a:solidFill>
                <a:latin typeface="PT Sans" panose="020B0604020202020204" charset="-52"/>
              </a:rPr>
              <a:t>«Кодекс </a:t>
            </a:r>
            <a:r>
              <a:rPr lang="ru-RU" sz="800" b="1" dirty="0">
                <a:solidFill>
                  <a:prstClr val="black"/>
                </a:solidFill>
                <a:latin typeface="PT Sans" panose="020B0604020202020204" charset="-52"/>
              </a:rPr>
              <a:t>Российской Федерации об административных </a:t>
            </a:r>
            <a:r>
              <a:rPr lang="ru-RU" sz="800" b="1" dirty="0" smtClean="0">
                <a:solidFill>
                  <a:prstClr val="black"/>
                </a:solidFill>
                <a:latin typeface="PT Sans" panose="020B0604020202020204" charset="-52"/>
              </a:rPr>
              <a:t>правонарушениях» </a:t>
            </a:r>
            <a:r>
              <a:rPr lang="ru-RU" sz="800" b="1" dirty="0">
                <a:solidFill>
                  <a:prstClr val="black"/>
                </a:solidFill>
                <a:latin typeface="PT Sans" panose="020B0604020202020204" charset="-52"/>
              </a:rPr>
              <a:t>от 30.12.2001 N 195-ФЗ (ред. от 23.05.2015</a:t>
            </a:r>
            <a:r>
              <a:rPr lang="ru-RU" sz="800" b="1" dirty="0" smtClean="0">
                <a:solidFill>
                  <a:prstClr val="black"/>
                </a:solidFill>
                <a:latin typeface="PT Sans" panose="020B0604020202020204" charset="-52"/>
              </a:rPr>
              <a:t>)</a:t>
            </a:r>
            <a:endParaRPr lang="ru-RU" sz="800" b="1" dirty="0">
              <a:solidFill>
                <a:prstClr val="black"/>
              </a:solidFill>
              <a:latin typeface="PT Sans" panose="020B0604020202020204" charset="-52"/>
            </a:endParaRPr>
          </a:p>
        </p:txBody>
      </p:sp>
    </p:spTree>
    <p:extLst>
      <p:ext uri="{BB962C8B-B14F-4D97-AF65-F5344CB8AC3E}">
        <p14:creationId xmlns:p14="http://schemas.microsoft.com/office/powerpoint/2010/main" val="3811567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24591"/>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44" name="Номер слайда 3"/>
          <p:cNvSpPr>
            <a:spLocks noGrp="1"/>
          </p:cNvSpPr>
          <p:nvPr>
            <p:ph type="sldNum" sz="quarter" idx="12"/>
          </p:nvPr>
        </p:nvSpPr>
        <p:spPr>
          <a:xfrm>
            <a:off x="915755" y="6322980"/>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9</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2" name="Прямоугольник 1"/>
          <p:cNvSpPr/>
          <p:nvPr/>
        </p:nvSpPr>
        <p:spPr>
          <a:xfrm>
            <a:off x="65313" y="1149538"/>
            <a:ext cx="6096000" cy="369332"/>
          </a:xfrm>
          <a:prstGeom prst="rect">
            <a:avLst/>
          </a:prstGeom>
        </p:spPr>
        <p:txBody>
          <a:bodyPr>
            <a:spAutoFit/>
          </a:bodyPr>
          <a:lstStyle/>
          <a:p>
            <a:r>
              <a:rPr lang="ru-RU" b="1" dirty="0" smtClean="0">
                <a:solidFill>
                  <a:prstClr val="black"/>
                </a:solidFill>
                <a:latin typeface="PT Sans" panose="020B0604020202020204" charset="-52"/>
              </a:rPr>
              <a:t>Развитие </a:t>
            </a:r>
            <a:r>
              <a:rPr lang="ru-RU" b="1" dirty="0">
                <a:solidFill>
                  <a:prstClr val="black"/>
                </a:solidFill>
                <a:latin typeface="PT Sans" panose="020B0604020202020204" charset="-52"/>
              </a:rPr>
              <a:t>системы государственных </a:t>
            </a:r>
            <a:r>
              <a:rPr lang="ru-RU" b="1" dirty="0" smtClean="0">
                <a:solidFill>
                  <a:prstClr val="black"/>
                </a:solidFill>
                <a:latin typeface="PT Sans" panose="020B0604020202020204" charset="-52"/>
              </a:rPr>
              <a:t>закупок</a:t>
            </a:r>
            <a:endParaRPr lang="ru-RU" b="1" dirty="0">
              <a:solidFill>
                <a:prstClr val="black"/>
              </a:solidFill>
              <a:latin typeface="PT Sans" panose="020B0604020202020204" charset="-52"/>
            </a:endParaRPr>
          </a:p>
        </p:txBody>
      </p:sp>
      <p:sp>
        <p:nvSpPr>
          <p:cNvPr id="29" name="Прямоугольник 28"/>
          <p:cNvSpPr/>
          <p:nvPr/>
        </p:nvSpPr>
        <p:spPr>
          <a:xfrm>
            <a:off x="65315" y="252486"/>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Меры государственной поддержки МСП</a:t>
            </a:r>
          </a:p>
        </p:txBody>
      </p:sp>
      <p:sp>
        <p:nvSpPr>
          <p:cNvPr id="4" name="Прямоугольник 3"/>
          <p:cNvSpPr/>
          <p:nvPr/>
        </p:nvSpPr>
        <p:spPr>
          <a:xfrm>
            <a:off x="65315" y="1583324"/>
            <a:ext cx="11753850" cy="369332"/>
          </a:xfrm>
          <a:prstGeom prst="rect">
            <a:avLst/>
          </a:prstGeom>
        </p:spPr>
        <p:txBody>
          <a:bodyPr wrap="square">
            <a:spAutoFit/>
          </a:bodyPr>
          <a:lstStyle/>
          <a:p>
            <a:r>
              <a:rPr lang="ru-RU" sz="1700" b="1" dirty="0" smtClean="0">
                <a:solidFill>
                  <a:srgbClr val="E1561C"/>
                </a:solidFill>
                <a:latin typeface="PT Sans" panose="020B0604020202020204" charset="-52"/>
                <a:ea typeface="Tahoma" pitchFamily="34" charset="0"/>
                <a:cs typeface="Arial" panose="020B0604020202020204" pitchFamily="34" charset="0"/>
              </a:rPr>
              <a:t>Поддержка МСП при </a:t>
            </a:r>
            <a:r>
              <a:rPr lang="ru-RU" b="1" dirty="0">
                <a:solidFill>
                  <a:srgbClr val="E1561C"/>
                </a:solidFill>
                <a:latin typeface="PT Sans" panose="020B0604020202020204" charset="-52"/>
                <a:ea typeface="Tahoma" pitchFamily="34" charset="0"/>
                <a:cs typeface="Arial" panose="020B0604020202020204" pitchFamily="34" charset="0"/>
              </a:rPr>
              <a:t>закупках</a:t>
            </a:r>
            <a:r>
              <a:rPr lang="ru-RU" sz="1700" b="1" dirty="0" smtClean="0">
                <a:solidFill>
                  <a:srgbClr val="E1561C"/>
                </a:solidFill>
                <a:latin typeface="PT Sans" panose="020B0604020202020204" charset="-52"/>
                <a:ea typeface="Tahoma" pitchFamily="34" charset="0"/>
                <a:cs typeface="Arial" panose="020B0604020202020204" pitchFamily="34" charset="0"/>
              </a:rPr>
              <a:t> у  </a:t>
            </a:r>
            <a:r>
              <a:rPr lang="ru-RU" sz="1700" b="1" dirty="0">
                <a:solidFill>
                  <a:srgbClr val="E1561C"/>
                </a:solidFill>
                <a:latin typeface="PT Sans" panose="020B0604020202020204" charset="-52"/>
                <a:ea typeface="Tahoma" pitchFamily="34" charset="0"/>
                <a:cs typeface="Arial" panose="020B0604020202020204" pitchFamily="34" charset="0"/>
              </a:rPr>
              <a:t>инфраструктурных монополий и компаний с государственным участием</a:t>
            </a:r>
          </a:p>
        </p:txBody>
      </p:sp>
      <p:sp>
        <p:nvSpPr>
          <p:cNvPr id="13" name="Прямоугольник с одним вырезанным скругленным углом 12"/>
          <p:cNvSpPr/>
          <p:nvPr/>
        </p:nvSpPr>
        <p:spPr>
          <a:xfrm>
            <a:off x="0" y="1968816"/>
            <a:ext cx="3306536" cy="4269798"/>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b="1" dirty="0" smtClean="0">
                <a:solidFill>
                  <a:prstClr val="white"/>
                </a:solidFill>
              </a:rPr>
              <a:t> </a:t>
            </a:r>
            <a:r>
              <a:rPr lang="ru-RU" b="1" dirty="0" smtClean="0">
                <a:solidFill>
                  <a:prstClr val="white"/>
                </a:solidFill>
                <a:latin typeface="PT Sans" panose="020B0604020202020204" charset="-52"/>
              </a:rPr>
              <a:t>1</a:t>
            </a:r>
            <a:r>
              <a:rPr lang="ru-RU" b="1" dirty="0">
                <a:solidFill>
                  <a:prstClr val="white"/>
                </a:solidFill>
                <a:latin typeface="PT Sans" panose="020B0604020202020204" charset="-52"/>
              </a:rPr>
              <a:t>. </a:t>
            </a:r>
            <a:r>
              <a:rPr lang="ru-RU" b="1" dirty="0" smtClean="0">
                <a:solidFill>
                  <a:prstClr val="white"/>
                </a:solidFill>
                <a:latin typeface="PT Sans" panose="020B0604020202020204" charset="-52"/>
              </a:rPr>
              <a:t>Разработан </a:t>
            </a:r>
            <a:r>
              <a:rPr lang="ru-RU" b="1" dirty="0">
                <a:solidFill>
                  <a:prstClr val="white"/>
                </a:solidFill>
                <a:latin typeface="PT Sans" panose="020B0604020202020204" charset="-52"/>
              </a:rPr>
              <a:t>План мероприятий («Дорожная карта») «Расширение доступа субъектов МСП </a:t>
            </a:r>
            <a:r>
              <a:rPr lang="ru-RU" b="1" dirty="0" smtClean="0">
                <a:solidFill>
                  <a:prstClr val="white"/>
                </a:solidFill>
                <a:latin typeface="PT Sans" panose="020B0604020202020204" charset="-52"/>
              </a:rPr>
              <a:t>к </a:t>
            </a:r>
            <a:r>
              <a:rPr lang="ru-RU" b="1" dirty="0">
                <a:solidFill>
                  <a:prstClr val="white"/>
                </a:solidFill>
                <a:latin typeface="PT Sans" panose="020B0604020202020204" charset="-52"/>
              </a:rPr>
              <a:t>закупкам инфраструктурных монополий и компаний с государственным участием», утвержденный Распоряжением Правительства Российской Федерации от 29 мая 2013 г. № 867-р</a:t>
            </a:r>
          </a:p>
        </p:txBody>
      </p:sp>
      <p:sp>
        <p:nvSpPr>
          <p:cNvPr id="15" name="Прямоугольник с одним вырезанным скругленным углом 14"/>
          <p:cNvSpPr/>
          <p:nvPr/>
        </p:nvSpPr>
        <p:spPr>
          <a:xfrm>
            <a:off x="3306555" y="1937258"/>
            <a:ext cx="4661807" cy="4301356"/>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ru-RU" sz="1700" b="1" dirty="0">
              <a:solidFill>
                <a:prstClr val="black"/>
              </a:solidFill>
              <a:latin typeface="PT Sans" panose="020B0604020202020204" charset="-52"/>
            </a:endParaRPr>
          </a:p>
        </p:txBody>
      </p:sp>
      <p:sp>
        <p:nvSpPr>
          <p:cNvPr id="16" name="Прямоугольник с одним вырезанным скругленным углом 15"/>
          <p:cNvSpPr/>
          <p:nvPr/>
        </p:nvSpPr>
        <p:spPr>
          <a:xfrm>
            <a:off x="7968346" y="1937258"/>
            <a:ext cx="4131131" cy="4301356"/>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lvl="1"/>
            <a:r>
              <a:rPr lang="ru-RU" b="1" dirty="0">
                <a:solidFill>
                  <a:prstClr val="white"/>
                </a:solidFill>
                <a:latin typeface="PT Sans" panose="020B0604020202020204" charset="-52"/>
              </a:rPr>
              <a:t>3. </a:t>
            </a:r>
            <a:r>
              <a:rPr lang="ru-RU" b="1" dirty="0" smtClean="0">
                <a:solidFill>
                  <a:prstClr val="white"/>
                </a:solidFill>
                <a:latin typeface="PT Sans" panose="020B0604020202020204" charset="-52"/>
              </a:rPr>
              <a:t>Особенности </a:t>
            </a:r>
            <a:r>
              <a:rPr lang="ru-RU" b="1" dirty="0">
                <a:solidFill>
                  <a:prstClr val="white"/>
                </a:solidFill>
                <a:latin typeface="PT Sans" panose="020B0604020202020204" charset="-52"/>
              </a:rPr>
              <a:t>участия субъектов МСП в закупке, осуществляемой отдельными заказчиками, ведущими закупочную деятельность в рамках 223-ФЗ, утверждены Постановлением Правительства Российской Федерации от 11 декабря 2014 г. № 1352 «Об особенностях участия субъектов МСП в закупках товаров, работ, услуг отдельными видами юридических лиц»</a:t>
            </a:r>
          </a:p>
        </p:txBody>
      </p:sp>
      <p:sp>
        <p:nvSpPr>
          <p:cNvPr id="3" name="TextBox 2"/>
          <p:cNvSpPr txBox="1"/>
          <p:nvPr/>
        </p:nvSpPr>
        <p:spPr>
          <a:xfrm>
            <a:off x="3470031" y="2227385"/>
            <a:ext cx="4321907" cy="3985706"/>
          </a:xfrm>
          <a:prstGeom prst="rect">
            <a:avLst/>
          </a:prstGeom>
          <a:noFill/>
        </p:spPr>
        <p:txBody>
          <a:bodyPr wrap="square" rtlCol="0">
            <a:spAutoFit/>
          </a:bodyPr>
          <a:lstStyle/>
          <a:p>
            <a:r>
              <a:rPr lang="ru-RU" sz="1100" b="1" dirty="0">
                <a:latin typeface="PT Sans" panose="020B0604020202020204" charset="-52"/>
              </a:rPr>
              <a:t>2. Внесены изменения в Федеральный закон от 18 июля 2011 </a:t>
            </a:r>
            <a:r>
              <a:rPr lang="ru-RU" sz="1100" b="1" dirty="0" smtClean="0">
                <a:latin typeface="PT Sans" panose="020B0604020202020204" charset="-52"/>
              </a:rPr>
              <a:t>      № </a:t>
            </a:r>
            <a:r>
              <a:rPr lang="ru-RU" sz="1100" b="1" dirty="0">
                <a:latin typeface="PT Sans" panose="020B0604020202020204" charset="-52"/>
              </a:rPr>
              <a:t>223-ФЗ «О закупках товаров, работ, услуг отдельными видами юридических лиц».</a:t>
            </a:r>
          </a:p>
          <a:p>
            <a:r>
              <a:rPr lang="ru-RU" sz="1100" b="1" dirty="0">
                <a:latin typeface="PT Sans" panose="020B0604020202020204" charset="-52"/>
              </a:rPr>
              <a:t>Утверждены:</a:t>
            </a:r>
          </a:p>
          <a:p>
            <a:r>
              <a:rPr lang="ru-RU" sz="1100" b="1" dirty="0">
                <a:latin typeface="PT Sans" panose="020B0604020202020204" charset="-52"/>
              </a:rPr>
              <a:t> 1) перечень конкретных заказчиков, которые обязаны осуществить закупку инновационной продукции, высокотехнологичной продукции, в том числе у субъектов малого и среднего предпринимательства, годовой объем такой закупки либо порядок установления указанного годового объема для каждого конкретного заказчика, а также форму годового отчета о закупке инновационной продукции, высокотехнологичной продукции, в том числе у субъектов малого и среднего предпринимательства, и требования к содержанию этого отчета;</a:t>
            </a:r>
          </a:p>
          <a:p>
            <a:r>
              <a:rPr lang="ru-RU" sz="1100" b="1" dirty="0">
                <a:latin typeface="PT Sans" panose="020B0604020202020204" charset="-52"/>
              </a:rPr>
              <a:t>2) порядок осуществления акционерным обществом "Федеральная корпорация по развитию малого и среднего предпринимательства", осуществляющим деятельность в качестве института развития в сфере развития малого и среднего предпринимательства в соответствии с Федеральным законом от 24 июля 2007 года N 209-ФЗ "О развитии малого и среднего предпринимательства в Российской Федерации" (далее - корпорация развития малого и среднего предпринимательства), органами исполнительной власти субъектов Российской Федерации или созданными ими </a:t>
            </a:r>
            <a:r>
              <a:rPr lang="ru-RU" sz="1100" b="1" dirty="0" smtClean="0">
                <a:latin typeface="PT Sans" panose="020B0604020202020204" charset="-52"/>
              </a:rPr>
              <a:t>организациями</a:t>
            </a:r>
            <a:endParaRPr lang="ru-RU" sz="1100" b="1" dirty="0">
              <a:latin typeface="PT Sans" panose="020B0604020202020204" charset="-52"/>
            </a:endParaRPr>
          </a:p>
        </p:txBody>
      </p:sp>
    </p:spTree>
    <p:extLst>
      <p:ext uri="{BB962C8B-B14F-4D97-AF65-F5344CB8AC3E}">
        <p14:creationId xmlns:p14="http://schemas.microsoft.com/office/powerpoint/2010/main" val="38063403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nJkcx7HxUGM8hwJWP7uS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4560</TotalTime>
  <Words>4101</Words>
  <Application>Microsoft Office PowerPoint</Application>
  <PresentationFormat>Произвольный</PresentationFormat>
  <Paragraphs>375</Paragraphs>
  <Slides>21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6</vt:i4>
      </vt:variant>
      <vt:variant>
        <vt:lpstr>Заголовки слайдов</vt:lpstr>
      </vt:variant>
      <vt:variant>
        <vt:i4>21</vt:i4>
      </vt:variant>
    </vt:vector>
  </HeadingPairs>
  <TitlesOfParts>
    <vt:vector size="34" baseType="lpstr">
      <vt:lpstr>Arial</vt:lpstr>
      <vt:lpstr>Tahoma</vt:lpstr>
      <vt:lpstr>Calibri Light</vt:lpstr>
      <vt:lpstr>Roboto Slab</vt:lpstr>
      <vt:lpstr>PT Sans</vt:lpstr>
      <vt:lpstr>Times New Roman</vt:lpstr>
      <vt:lpstr>Calibri</vt:lpstr>
      <vt:lpstr>Тема Office</vt:lpstr>
      <vt:lpstr>2_Тема Office</vt:lpstr>
      <vt:lpstr>3_Тема Office</vt:lpstr>
      <vt:lpstr>4_Тема Office</vt:lpstr>
      <vt:lpstr>5_Тема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Полонский</dc:creator>
  <cp:lastModifiedBy>Матюшова Маргарита Михайловна</cp:lastModifiedBy>
  <cp:revision>314</cp:revision>
  <cp:lastPrinted>2015-10-12T13:20:10Z</cp:lastPrinted>
  <dcterms:created xsi:type="dcterms:W3CDTF">2015-02-25T17:55:24Z</dcterms:created>
  <dcterms:modified xsi:type="dcterms:W3CDTF">2015-12-01T12:10:31Z</dcterms:modified>
</cp:coreProperties>
</file>